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docx" ContentType="application/vnd.openxmlformats-officedocument.wordprocessingml.document"/>
  <Default Extension="gif" ContentType="image/gi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3">
  <p:sldMasterIdLst>
    <p:sldMasterId id="2147483684" r:id="rId1"/>
  </p:sldMasterIdLst>
  <p:notesMasterIdLst>
    <p:notesMasterId r:id="rId31"/>
  </p:notesMasterIdLst>
  <p:handoutMasterIdLst>
    <p:handoutMasterId r:id="rId32"/>
  </p:handoutMasterIdLst>
  <p:sldIdLst>
    <p:sldId id="2699" r:id="rId2"/>
    <p:sldId id="277" r:id="rId3"/>
    <p:sldId id="1374" r:id="rId4"/>
    <p:sldId id="1375" r:id="rId5"/>
    <p:sldId id="1364" r:id="rId6"/>
    <p:sldId id="2680" r:id="rId7"/>
    <p:sldId id="2702" r:id="rId8"/>
    <p:sldId id="2703" r:id="rId9"/>
    <p:sldId id="2684" r:id="rId10"/>
    <p:sldId id="2683" r:id="rId11"/>
    <p:sldId id="2685" r:id="rId12"/>
    <p:sldId id="2681" r:id="rId13"/>
    <p:sldId id="2701" r:id="rId14"/>
    <p:sldId id="2682" r:id="rId15"/>
    <p:sldId id="2686" r:id="rId16"/>
    <p:sldId id="2687" r:id="rId17"/>
    <p:sldId id="1788" r:id="rId18"/>
    <p:sldId id="1789" r:id="rId19"/>
    <p:sldId id="1799" r:id="rId20"/>
    <p:sldId id="1800" r:id="rId21"/>
    <p:sldId id="1783" r:id="rId22"/>
    <p:sldId id="1787" r:id="rId23"/>
    <p:sldId id="1816" r:id="rId24"/>
    <p:sldId id="1814" r:id="rId25"/>
    <p:sldId id="1815" r:id="rId26"/>
    <p:sldId id="1822" r:id="rId27"/>
    <p:sldId id="1818" r:id="rId28"/>
    <p:sldId id="1819" r:id="rId29"/>
    <p:sldId id="2522" r:id="rId30"/>
  </p:sldIdLst>
  <p:sldSz cx="12192000" cy="6858000"/>
  <p:notesSz cx="7099300" cy="10234613"/>
  <p:custDataLst>
    <p:tags r:id="rId33"/>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FF66"/>
    <a:srgbClr val="F58220"/>
    <a:srgbClr val="173F7E"/>
    <a:srgbClr val="2159B5"/>
    <a:srgbClr val="FFFF99"/>
    <a:srgbClr val="33BBBC"/>
    <a:srgbClr val="89898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309" autoAdjust="0"/>
    <p:restoredTop sz="96215" autoAdjust="0"/>
  </p:normalViewPr>
  <p:slideViewPr>
    <p:cSldViewPr snapToGrid="0">
      <p:cViewPr varScale="1">
        <p:scale>
          <a:sx n="57" d="100"/>
          <a:sy n="57" d="100"/>
        </p:scale>
        <p:origin x="446" y="58"/>
      </p:cViewPr>
      <p:guideLst>
        <p:guide orient="horz" pos="2160"/>
        <p:guide pos="3840"/>
      </p:guideLst>
    </p:cSldViewPr>
  </p:slideViewPr>
  <p:outlineViewPr>
    <p:cViewPr>
      <p:scale>
        <a:sx n="33" d="100"/>
        <a:sy n="33" d="100"/>
      </p:scale>
      <p:origin x="0" y="0"/>
    </p:cViewPr>
  </p:outlineViewPr>
  <p:notesTextViewPr>
    <p:cViewPr>
      <p:scale>
        <a:sx n="3" d="2"/>
        <a:sy n="3" d="2"/>
      </p:scale>
      <p:origin x="0" y="0"/>
    </p:cViewPr>
  </p:notesTextViewPr>
  <p:sorterViewPr>
    <p:cViewPr>
      <p:scale>
        <a:sx n="110" d="100"/>
        <a:sy n="110" d="100"/>
      </p:scale>
      <p:origin x="0" y="0"/>
    </p:cViewPr>
  </p:sorterViewPr>
  <p:notesViewPr>
    <p:cSldViewPr snapToGrid="0">
      <p:cViewPr varScale="1">
        <p:scale>
          <a:sx n="50" d="100"/>
          <a:sy n="50" d="100"/>
        </p:scale>
        <p:origin x="2928" y="4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gs" Target="tags/tag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handoutMaster" Target="handoutMasters/handoutMaster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10.wmf"/><Relationship Id="rId1" Type="http://schemas.openxmlformats.org/officeDocument/2006/relationships/image" Target="../media/image9.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1"/>
            <a:ext cx="3076363" cy="511731"/>
          </a:xfrm>
          <a:prstGeom prst="rect">
            <a:avLst/>
          </a:prstGeom>
        </p:spPr>
        <p:txBody>
          <a:bodyPr vert="horz" lIns="99032" tIns="49516" rIns="99032" bIns="49516" rtlCol="0"/>
          <a:lstStyle>
            <a:lvl1pPr algn="l">
              <a:defRPr sz="1200"/>
            </a:lvl1pPr>
          </a:lstStyle>
          <a:p>
            <a:endParaRPr lang="en-US"/>
          </a:p>
        </p:txBody>
      </p:sp>
      <p:sp>
        <p:nvSpPr>
          <p:cNvPr id="3" name="Date Placeholder 2"/>
          <p:cNvSpPr>
            <a:spLocks noGrp="1"/>
          </p:cNvSpPr>
          <p:nvPr>
            <p:ph type="dt" sz="quarter" idx="1"/>
          </p:nvPr>
        </p:nvSpPr>
        <p:spPr>
          <a:xfrm>
            <a:off x="4021296" y="1"/>
            <a:ext cx="3076363" cy="511731"/>
          </a:xfrm>
          <a:prstGeom prst="rect">
            <a:avLst/>
          </a:prstGeom>
        </p:spPr>
        <p:txBody>
          <a:bodyPr vert="horz" lIns="99032" tIns="49516" rIns="99032" bIns="49516" rtlCol="0"/>
          <a:lstStyle>
            <a:lvl1pPr algn="r">
              <a:defRPr sz="1200"/>
            </a:lvl1pPr>
          </a:lstStyle>
          <a:p>
            <a:fld id="{43F1A4C9-FB5C-B247-A357-650712A3F0A8}" type="datetimeFigureOut">
              <a:rPr lang="en-US" smtClean="0"/>
              <a:pPr/>
              <a:t>5/18/2021</a:t>
            </a:fld>
            <a:endParaRPr lang="en-US"/>
          </a:p>
        </p:txBody>
      </p:sp>
      <p:sp>
        <p:nvSpPr>
          <p:cNvPr id="4" name="Footer Placeholder 3"/>
          <p:cNvSpPr>
            <a:spLocks noGrp="1"/>
          </p:cNvSpPr>
          <p:nvPr>
            <p:ph type="ftr" sz="quarter" idx="2"/>
          </p:nvPr>
        </p:nvSpPr>
        <p:spPr>
          <a:xfrm>
            <a:off x="1" y="9721107"/>
            <a:ext cx="3076363" cy="511731"/>
          </a:xfrm>
          <a:prstGeom prst="rect">
            <a:avLst/>
          </a:prstGeom>
        </p:spPr>
        <p:txBody>
          <a:bodyPr vert="horz" lIns="99032" tIns="49516" rIns="99032" bIns="49516" rtlCol="0" anchor="b"/>
          <a:lstStyle>
            <a:lvl1pPr algn="l">
              <a:defRPr sz="1200"/>
            </a:lvl1pPr>
          </a:lstStyle>
          <a:p>
            <a:endParaRPr lang="en-US"/>
          </a:p>
        </p:txBody>
      </p:sp>
      <p:sp>
        <p:nvSpPr>
          <p:cNvPr id="5" name="Slide Number Placeholder 4"/>
          <p:cNvSpPr>
            <a:spLocks noGrp="1"/>
          </p:cNvSpPr>
          <p:nvPr>
            <p:ph type="sldNum" sz="quarter" idx="3"/>
          </p:nvPr>
        </p:nvSpPr>
        <p:spPr>
          <a:xfrm>
            <a:off x="4021296" y="9721107"/>
            <a:ext cx="3076363" cy="511731"/>
          </a:xfrm>
          <a:prstGeom prst="rect">
            <a:avLst/>
          </a:prstGeom>
        </p:spPr>
        <p:txBody>
          <a:bodyPr vert="horz" lIns="99032" tIns="49516" rIns="99032" bIns="49516" rtlCol="0" anchor="b"/>
          <a:lstStyle>
            <a:lvl1pPr algn="r">
              <a:defRPr sz="1200"/>
            </a:lvl1pPr>
          </a:lstStyle>
          <a:p>
            <a:fld id="{C9D91F05-50D7-A946-8902-88FA310261AF}" type="slidenum">
              <a:rPr lang="en-US" smtClean="0"/>
              <a:pPr/>
              <a:t>‹#›</a:t>
            </a:fld>
            <a:endParaRPr lang="en-US"/>
          </a:p>
        </p:txBody>
      </p:sp>
    </p:spTree>
    <p:extLst>
      <p:ext uri="{BB962C8B-B14F-4D97-AF65-F5344CB8AC3E}">
        <p14:creationId xmlns:p14="http://schemas.microsoft.com/office/powerpoint/2010/main" val="87395248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3"/>
            <a:ext cx="3076363" cy="513507"/>
          </a:xfrm>
          <a:prstGeom prst="rect">
            <a:avLst/>
          </a:prstGeom>
        </p:spPr>
        <p:txBody>
          <a:bodyPr vert="horz" lIns="99032" tIns="49516" rIns="99032" bIns="49516" rtlCol="0"/>
          <a:lstStyle>
            <a:lvl1pPr algn="l">
              <a:defRPr sz="1200"/>
            </a:lvl1pPr>
          </a:lstStyle>
          <a:p>
            <a:endParaRPr lang="en-SG"/>
          </a:p>
        </p:txBody>
      </p:sp>
      <p:sp>
        <p:nvSpPr>
          <p:cNvPr id="3" name="Date Placeholder 2"/>
          <p:cNvSpPr>
            <a:spLocks noGrp="1"/>
          </p:cNvSpPr>
          <p:nvPr>
            <p:ph type="dt" idx="1"/>
          </p:nvPr>
        </p:nvSpPr>
        <p:spPr>
          <a:xfrm>
            <a:off x="4021296" y="3"/>
            <a:ext cx="3076363" cy="513507"/>
          </a:xfrm>
          <a:prstGeom prst="rect">
            <a:avLst/>
          </a:prstGeom>
        </p:spPr>
        <p:txBody>
          <a:bodyPr vert="horz" lIns="99032" tIns="49516" rIns="99032" bIns="49516" rtlCol="0"/>
          <a:lstStyle>
            <a:lvl1pPr algn="r">
              <a:defRPr sz="1200"/>
            </a:lvl1pPr>
          </a:lstStyle>
          <a:p>
            <a:fld id="{EA4960E5-F060-4C88-B1C5-5A6F5890BEF6}" type="datetimeFigureOut">
              <a:rPr lang="en-SG" smtClean="0"/>
              <a:pPr/>
              <a:t>18/5/2021</a:t>
            </a:fld>
            <a:endParaRPr lang="en-SG"/>
          </a:p>
        </p:txBody>
      </p:sp>
      <p:sp>
        <p:nvSpPr>
          <p:cNvPr id="4" name="Slide Image Placeholder 3"/>
          <p:cNvSpPr>
            <a:spLocks noGrp="1" noRot="1" noChangeAspect="1"/>
          </p:cNvSpPr>
          <p:nvPr>
            <p:ph type="sldImg" idx="2"/>
          </p:nvPr>
        </p:nvSpPr>
        <p:spPr>
          <a:xfrm>
            <a:off x="477838" y="1277938"/>
            <a:ext cx="6143625" cy="3455987"/>
          </a:xfrm>
          <a:prstGeom prst="rect">
            <a:avLst/>
          </a:prstGeom>
          <a:noFill/>
          <a:ln w="12700">
            <a:solidFill>
              <a:prstClr val="black"/>
            </a:solidFill>
          </a:ln>
        </p:spPr>
        <p:txBody>
          <a:bodyPr vert="horz" lIns="99032" tIns="49516" rIns="99032" bIns="49516" rtlCol="0" anchor="ctr"/>
          <a:lstStyle/>
          <a:p>
            <a:endParaRPr lang="en-SG"/>
          </a:p>
        </p:txBody>
      </p:sp>
      <p:sp>
        <p:nvSpPr>
          <p:cNvPr id="5" name="Notes Placeholder 4"/>
          <p:cNvSpPr>
            <a:spLocks noGrp="1"/>
          </p:cNvSpPr>
          <p:nvPr>
            <p:ph type="body" sz="quarter" idx="3"/>
          </p:nvPr>
        </p:nvSpPr>
        <p:spPr>
          <a:xfrm>
            <a:off x="709931" y="4925407"/>
            <a:ext cx="5679440" cy="4029879"/>
          </a:xfrm>
          <a:prstGeom prst="rect">
            <a:avLst/>
          </a:prstGeom>
        </p:spPr>
        <p:txBody>
          <a:bodyPr vert="horz" lIns="99032" tIns="49516" rIns="99032" bIns="49516"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6" name="Footer Placeholder 5"/>
          <p:cNvSpPr>
            <a:spLocks noGrp="1"/>
          </p:cNvSpPr>
          <p:nvPr>
            <p:ph type="ftr" sz="quarter" idx="4"/>
          </p:nvPr>
        </p:nvSpPr>
        <p:spPr>
          <a:xfrm>
            <a:off x="1" y="9721109"/>
            <a:ext cx="3076363" cy="513507"/>
          </a:xfrm>
          <a:prstGeom prst="rect">
            <a:avLst/>
          </a:prstGeom>
        </p:spPr>
        <p:txBody>
          <a:bodyPr vert="horz" lIns="99032" tIns="49516" rIns="99032" bIns="49516" rtlCol="0" anchor="b"/>
          <a:lstStyle>
            <a:lvl1pPr algn="l">
              <a:defRPr sz="1200"/>
            </a:lvl1pPr>
          </a:lstStyle>
          <a:p>
            <a:endParaRPr lang="en-SG"/>
          </a:p>
        </p:txBody>
      </p:sp>
      <p:sp>
        <p:nvSpPr>
          <p:cNvPr id="7" name="Slide Number Placeholder 6"/>
          <p:cNvSpPr>
            <a:spLocks noGrp="1"/>
          </p:cNvSpPr>
          <p:nvPr>
            <p:ph type="sldNum" sz="quarter" idx="5"/>
          </p:nvPr>
        </p:nvSpPr>
        <p:spPr>
          <a:xfrm>
            <a:off x="4021296" y="9721109"/>
            <a:ext cx="3076363" cy="513507"/>
          </a:xfrm>
          <a:prstGeom prst="rect">
            <a:avLst/>
          </a:prstGeom>
        </p:spPr>
        <p:txBody>
          <a:bodyPr vert="horz" lIns="99032" tIns="49516" rIns="99032" bIns="49516" rtlCol="0" anchor="b"/>
          <a:lstStyle>
            <a:lvl1pPr algn="r">
              <a:defRPr sz="1200"/>
            </a:lvl1pPr>
          </a:lstStyle>
          <a:p>
            <a:fld id="{5E13ECD2-14D7-4265-AF23-95505127F74C}" type="slidenum">
              <a:rPr lang="en-SG" smtClean="0"/>
              <a:pPr/>
              <a:t>‹#›</a:t>
            </a:fld>
            <a:endParaRPr lang="en-SG"/>
          </a:p>
        </p:txBody>
      </p:sp>
    </p:spTree>
    <p:extLst>
      <p:ext uri="{BB962C8B-B14F-4D97-AF65-F5344CB8AC3E}">
        <p14:creationId xmlns:p14="http://schemas.microsoft.com/office/powerpoint/2010/main" val="16636328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www.redhat.com/en/resources/building-a-clinical-decision-engine-rtinsights-article"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5E13ECD2-14D7-4265-AF23-95505127F74C}" type="slidenum">
              <a:rPr lang="en-SG" smtClean="0"/>
              <a:pPr/>
              <a:t>5</a:t>
            </a:fld>
            <a:endParaRPr lang="en-SG"/>
          </a:p>
        </p:txBody>
      </p:sp>
    </p:spTree>
    <p:extLst>
      <p:ext uri="{BB962C8B-B14F-4D97-AF65-F5344CB8AC3E}">
        <p14:creationId xmlns:p14="http://schemas.microsoft.com/office/powerpoint/2010/main" val="37667473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sz="1200" b="1" i="0" kern="1200" dirty="0">
                <a:solidFill>
                  <a:schemeClr val="tx1"/>
                </a:solidFill>
                <a:effectLst/>
                <a:latin typeface="+mn-lt"/>
                <a:ea typeface="+mn-ea"/>
                <a:cs typeface="+mn-cs"/>
              </a:rPr>
              <a:t>EXECUTIVE SUMMARY / PAPER ABSTRACT</a:t>
            </a:r>
          </a:p>
          <a:p>
            <a:r>
              <a:rPr lang="en-SG" sz="1200" b="0" i="0" kern="1200" dirty="0">
                <a:solidFill>
                  <a:schemeClr val="tx1"/>
                </a:solidFill>
                <a:effectLst/>
                <a:latin typeface="+mn-lt"/>
                <a:ea typeface="+mn-ea"/>
                <a:cs typeface="+mn-cs"/>
              </a:rPr>
              <a:t>Diabetes Mellitus is a chronic condition in which the body has elevated glucose levels. It is a global public health problem and Type 2 diabetes accounts for around 90% of diabetes cases </a:t>
            </a:r>
            <a:r>
              <a:rPr lang="en-SG" sz="1200" b="0" i="0" kern="1200" dirty="0" err="1">
                <a:solidFill>
                  <a:schemeClr val="tx1"/>
                </a:solidFill>
                <a:effectLst/>
                <a:latin typeface="+mn-lt"/>
                <a:ea typeface="+mn-ea"/>
                <a:cs typeface="+mn-cs"/>
              </a:rPr>
              <a:t>worldwide.Singapore</a:t>
            </a:r>
            <a:r>
              <a:rPr lang="en-SG" sz="1200" b="0" i="0" kern="1200" dirty="0">
                <a:solidFill>
                  <a:schemeClr val="tx1"/>
                </a:solidFill>
                <a:effectLst/>
                <a:latin typeface="+mn-lt"/>
                <a:ea typeface="+mn-ea"/>
                <a:cs typeface="+mn-cs"/>
              </a:rPr>
              <a:t> ranks second in the proportion of diabetics among developed countries, behind US, with 10.63% of the population having the disease. Disturbingly, the prevalence of diabetes in Singapore is set to increase from 7.3% in 1990 to 15% in 2050, as people lead more sedentary lifestyles and consume high-energy diets.</a:t>
            </a:r>
          </a:p>
          <a:p>
            <a:r>
              <a:rPr lang="en-SG" sz="1200" b="0" i="0" kern="1200" dirty="0">
                <a:solidFill>
                  <a:schemeClr val="tx1"/>
                </a:solidFill>
                <a:effectLst/>
                <a:latin typeface="+mn-lt"/>
                <a:ea typeface="+mn-ea"/>
                <a:cs typeface="+mn-cs"/>
              </a:rPr>
              <a:t>Type 2 diabetes is a costly disease that can cause complications like blindness and lower limb amputation if not properly managed. Dietary intervention is key to maintaining blood glucose levels and managing the disease but people with the condition may not necessarily have the knowledge to make better food choices or they may find meal planning to be too time-consuming. Therefore, we decided to develop a meal planning system to help plan their meals and make it easier to manage the condition.</a:t>
            </a:r>
          </a:p>
        </p:txBody>
      </p:sp>
      <p:sp>
        <p:nvSpPr>
          <p:cNvPr id="4" name="Slide Number Placeholder 3"/>
          <p:cNvSpPr>
            <a:spLocks noGrp="1"/>
          </p:cNvSpPr>
          <p:nvPr>
            <p:ph type="sldNum" sz="quarter" idx="10"/>
          </p:nvPr>
        </p:nvSpPr>
        <p:spPr/>
        <p:txBody>
          <a:bodyPr/>
          <a:lstStyle/>
          <a:p>
            <a:fld id="{5E13ECD2-14D7-4265-AF23-95505127F74C}" type="slidenum">
              <a:rPr lang="en-SG" smtClean="0"/>
              <a:pPr/>
              <a:t>24</a:t>
            </a:fld>
            <a:endParaRPr lang="en-SG"/>
          </a:p>
        </p:txBody>
      </p:sp>
    </p:spTree>
    <p:extLst>
      <p:ext uri="{BB962C8B-B14F-4D97-AF65-F5344CB8AC3E}">
        <p14:creationId xmlns:p14="http://schemas.microsoft.com/office/powerpoint/2010/main" val="35124561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sz="1200" b="1" i="0" kern="1200" dirty="0">
                <a:solidFill>
                  <a:schemeClr val="tx1"/>
                </a:solidFill>
                <a:effectLst/>
                <a:latin typeface="+mn-lt"/>
                <a:ea typeface="+mn-ea"/>
                <a:cs typeface="+mn-cs"/>
              </a:rPr>
              <a:t>EXECUTIVE SUMMARY / PAPER ABSTRACT</a:t>
            </a:r>
          </a:p>
          <a:p>
            <a:r>
              <a:rPr lang="en-SG" sz="1200" b="0" i="0" kern="1200" dirty="0">
                <a:solidFill>
                  <a:schemeClr val="tx1"/>
                </a:solidFill>
                <a:effectLst/>
                <a:latin typeface="+mn-lt"/>
                <a:ea typeface="+mn-ea"/>
                <a:cs typeface="+mn-cs"/>
              </a:rPr>
              <a:t>Singapore, as a nation, has been emerging as one of the smartest on Earth. The rapid advancements in digital technologies and the unfolding digital revolution has changed the way its inmates live work and play. The economy of Singapore is looking forward for more digital innovation techniques which can be incorporated in all the sectors in order to enhance itself. As mentioned in smartnation.sg few of the notable projects undertaken are as follows: Personal alert button trials, SGQR payment standards, use of bank cards for public transport, payment services bill, etc., As reported by </a:t>
            </a:r>
            <a:r>
              <a:rPr lang="en-SG" sz="1200" b="0" i="0" kern="1200" dirty="0" err="1">
                <a:solidFill>
                  <a:schemeClr val="tx1"/>
                </a:solidFill>
                <a:effectLst/>
                <a:latin typeface="+mn-lt"/>
                <a:ea typeface="+mn-ea"/>
                <a:cs typeface="+mn-cs"/>
              </a:rPr>
              <a:t>Straitstimes</a:t>
            </a:r>
            <a:r>
              <a:rPr lang="en-SG" sz="1200" b="0" i="0" kern="1200" dirty="0">
                <a:solidFill>
                  <a:schemeClr val="tx1"/>
                </a:solidFill>
                <a:effectLst/>
                <a:latin typeface="+mn-lt"/>
                <a:ea typeface="+mn-ea"/>
                <a:cs typeface="+mn-cs"/>
              </a:rPr>
              <a:t>, there were three major issues prevailing in this country as addressed by the Prime minister. One amongst them being handling big data to provide better public services. He also added that the aim of this nation is to have a digitally literate society for competing with the emerging cashless countries. Therefore, it is important to enhance the skills of people who are employed in the digital and the IT sector in order to achieve this goal.</a:t>
            </a:r>
          </a:p>
          <a:p>
            <a:r>
              <a:rPr lang="en-SG" sz="1200" b="0" i="0" kern="1200" dirty="0">
                <a:solidFill>
                  <a:schemeClr val="tx1"/>
                </a:solidFill>
                <a:effectLst/>
                <a:latin typeface="+mn-lt"/>
                <a:ea typeface="+mn-ea"/>
                <a:cs typeface="+mn-cs"/>
              </a:rPr>
              <a:t>The Institute of System Sciences at the National University of Singapore targets in developing Information technology and Communication leaders that drive business and organisation innovation. It offers a wide variety of programmes suitable for employed people who wish to sharpen their skills in data science, artificial intelligence, cybersecurity etc., Working people can gain knowledge and at the same time earn Professional Development Units (PDU) and showcase their skills in the digital industry. The “ISS-Course Recommender” project intends to cater the appropriate course for its user based on the details specified in their resume and the proficiency which they wish to inculcate in themselves. The system consists of a user interface in the form of a web page which encourages users to enter their resumes. Additionally, it also provides them with an application form wherein they can mention their details and their known and interested skills. The page then takes them through the main list of programmes available at ISS and asks the user to choose from. Once the user has made the selection, it puts forward a list of sub programmes and its description. Once the necessary choices are picked up, the user is acknowledged with the schedule of the selected course.</a:t>
            </a:r>
          </a:p>
        </p:txBody>
      </p:sp>
      <p:sp>
        <p:nvSpPr>
          <p:cNvPr id="4" name="Slide Number Placeholder 3"/>
          <p:cNvSpPr>
            <a:spLocks noGrp="1"/>
          </p:cNvSpPr>
          <p:nvPr>
            <p:ph type="sldNum" sz="quarter" idx="10"/>
          </p:nvPr>
        </p:nvSpPr>
        <p:spPr/>
        <p:txBody>
          <a:bodyPr/>
          <a:lstStyle/>
          <a:p>
            <a:fld id="{5E13ECD2-14D7-4265-AF23-95505127F74C}" type="slidenum">
              <a:rPr lang="en-SG" smtClean="0"/>
              <a:pPr/>
              <a:t>25</a:t>
            </a:fld>
            <a:endParaRPr lang="en-SG"/>
          </a:p>
        </p:txBody>
      </p:sp>
    </p:spTree>
    <p:extLst>
      <p:ext uri="{BB962C8B-B14F-4D97-AF65-F5344CB8AC3E}">
        <p14:creationId xmlns:p14="http://schemas.microsoft.com/office/powerpoint/2010/main" val="38118654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sz="1200" b="1" i="0" kern="1200" dirty="0">
                <a:solidFill>
                  <a:schemeClr val="tx1"/>
                </a:solidFill>
                <a:effectLst/>
                <a:latin typeface="+mn-lt"/>
                <a:ea typeface="+mn-ea"/>
                <a:cs typeface="+mn-cs"/>
              </a:rPr>
              <a:t>EXECUTIVE SUMMARY</a:t>
            </a:r>
          </a:p>
          <a:p>
            <a:r>
              <a:rPr lang="en-SG" sz="1200" b="0" i="0" kern="1200" dirty="0">
                <a:solidFill>
                  <a:schemeClr val="tx1"/>
                </a:solidFill>
                <a:effectLst/>
                <a:latin typeface="+mn-lt"/>
                <a:ea typeface="+mn-ea"/>
                <a:cs typeface="+mn-cs"/>
              </a:rPr>
              <a:t>In the past few years, e-commerce and online shopping have become more and more popular. In some markets, it even becomes an essential part of daily lives. A lot of small and medium size merchants have emerged to capture the business opportunities. While setting up an online store is easier now because of the mature platforms like </a:t>
            </a:r>
            <a:r>
              <a:rPr lang="en-SG" sz="1200" b="0" i="0" kern="1200" dirty="0" err="1">
                <a:solidFill>
                  <a:schemeClr val="tx1"/>
                </a:solidFill>
                <a:effectLst/>
                <a:latin typeface="+mn-lt"/>
                <a:ea typeface="+mn-ea"/>
                <a:cs typeface="+mn-cs"/>
              </a:rPr>
              <a:t>Woocommerce</a:t>
            </a:r>
            <a:r>
              <a:rPr lang="en-SG" sz="1200" b="0" i="0" kern="1200" dirty="0">
                <a:solidFill>
                  <a:schemeClr val="tx1"/>
                </a:solidFill>
                <a:effectLst/>
                <a:latin typeface="+mn-lt"/>
                <a:ea typeface="+mn-ea"/>
                <a:cs typeface="+mn-cs"/>
              </a:rPr>
              <a:t> and Shopify, there are still many challenges for small and medium sized online merchants. One of them is pack and shipping.</a:t>
            </a:r>
            <a:br>
              <a:rPr lang="en-SG" sz="1200" b="0" i="0" kern="1200" dirty="0">
                <a:solidFill>
                  <a:schemeClr val="tx1"/>
                </a:solidFill>
                <a:effectLst/>
                <a:latin typeface="+mn-lt"/>
                <a:ea typeface="+mn-ea"/>
                <a:cs typeface="+mn-cs"/>
              </a:rPr>
            </a:br>
            <a:r>
              <a:rPr lang="en-SG" sz="1200" b="0" i="0" kern="1200" dirty="0">
                <a:solidFill>
                  <a:schemeClr val="tx1"/>
                </a:solidFill>
                <a:effectLst/>
                <a:latin typeface="+mn-lt"/>
                <a:ea typeface="+mn-ea"/>
                <a:cs typeface="+mn-cs"/>
              </a:rPr>
              <a:t>Packing and shipping is particularly hard to handle because different merchants will have different types, sizes and combinations of products. Packing problem refers to how to pack the ordered goods in the basket in order to minimize volume, which in turns minimizes shipping cost. Shipping problem refers how to find the cheapest available option for customer to minimize their shipping cost and thus induces more sales.</a:t>
            </a:r>
            <a:br>
              <a:rPr lang="en-SG" sz="1200" b="0" i="0" kern="1200" dirty="0">
                <a:solidFill>
                  <a:schemeClr val="tx1"/>
                </a:solidFill>
                <a:effectLst/>
                <a:latin typeface="+mn-lt"/>
                <a:ea typeface="+mn-ea"/>
                <a:cs typeface="+mn-cs"/>
              </a:rPr>
            </a:br>
            <a:r>
              <a:rPr lang="en-SG" sz="1200" b="0" i="0" kern="1200" dirty="0">
                <a:solidFill>
                  <a:schemeClr val="tx1"/>
                </a:solidFill>
                <a:effectLst/>
                <a:latin typeface="+mn-lt"/>
                <a:ea typeface="+mn-ea"/>
                <a:cs typeface="+mn-cs"/>
              </a:rPr>
              <a:t>In this project we interviewed several online merchants who sell internationally. We understand their current challenges and designed this smart shipping options generator and cost calculator.</a:t>
            </a:r>
            <a:br>
              <a:rPr lang="en-SG" sz="1200" b="0" i="0" kern="1200" dirty="0">
                <a:solidFill>
                  <a:schemeClr val="tx1"/>
                </a:solidFill>
                <a:effectLst/>
                <a:latin typeface="+mn-lt"/>
                <a:ea typeface="+mn-ea"/>
                <a:cs typeface="+mn-cs"/>
              </a:rPr>
            </a:br>
            <a:r>
              <a:rPr lang="en-SG" sz="1200" b="0" i="0" kern="1200" dirty="0">
                <a:solidFill>
                  <a:schemeClr val="tx1"/>
                </a:solidFill>
                <a:effectLst/>
                <a:latin typeface="+mn-lt"/>
                <a:ea typeface="+mn-ea"/>
                <a:cs typeface="+mn-cs"/>
              </a:rPr>
              <a:t>We will use DHL, UPS, </a:t>
            </a:r>
            <a:r>
              <a:rPr lang="en-SG" sz="1200" b="0" i="0" kern="1200" dirty="0" err="1">
                <a:solidFill>
                  <a:schemeClr val="tx1"/>
                </a:solidFill>
                <a:effectLst/>
                <a:latin typeface="+mn-lt"/>
                <a:ea typeface="+mn-ea"/>
                <a:cs typeface="+mn-cs"/>
              </a:rPr>
              <a:t>Fedex</a:t>
            </a:r>
            <a:r>
              <a:rPr lang="en-SG" sz="1200" b="0" i="0" kern="1200" dirty="0">
                <a:solidFill>
                  <a:schemeClr val="tx1"/>
                </a:solidFill>
                <a:effectLst/>
                <a:latin typeface="+mn-lt"/>
                <a:ea typeface="+mn-ea"/>
                <a:cs typeface="+mn-cs"/>
              </a:rPr>
              <a:t> and SF Express as example. We will configure their shipping rates into the system, where our rules-engine will find the optimal shipping rates based on the weight and destinations. We also leverage third party library for the packing optimization problem in order to minimize shipping cost.</a:t>
            </a:r>
          </a:p>
        </p:txBody>
      </p:sp>
      <p:sp>
        <p:nvSpPr>
          <p:cNvPr id="4" name="Slide Number Placeholder 3"/>
          <p:cNvSpPr>
            <a:spLocks noGrp="1"/>
          </p:cNvSpPr>
          <p:nvPr>
            <p:ph type="sldNum" sz="quarter" idx="10"/>
          </p:nvPr>
        </p:nvSpPr>
        <p:spPr/>
        <p:txBody>
          <a:bodyPr/>
          <a:lstStyle/>
          <a:p>
            <a:fld id="{5E13ECD2-14D7-4265-AF23-95505127F74C}" type="slidenum">
              <a:rPr lang="en-SG" smtClean="0"/>
              <a:pPr/>
              <a:t>26</a:t>
            </a:fld>
            <a:endParaRPr lang="en-SG"/>
          </a:p>
        </p:txBody>
      </p:sp>
    </p:spTree>
    <p:extLst>
      <p:ext uri="{BB962C8B-B14F-4D97-AF65-F5344CB8AC3E}">
        <p14:creationId xmlns:p14="http://schemas.microsoft.com/office/powerpoint/2010/main" val="1572054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5E13ECD2-14D7-4265-AF23-95505127F74C}" type="slidenum">
              <a:rPr lang="en-SG" smtClean="0"/>
              <a:pPr/>
              <a:t>9</a:t>
            </a:fld>
            <a:endParaRPr lang="en-SG"/>
          </a:p>
        </p:txBody>
      </p:sp>
    </p:spTree>
    <p:extLst>
      <p:ext uri="{BB962C8B-B14F-4D97-AF65-F5344CB8AC3E}">
        <p14:creationId xmlns:p14="http://schemas.microsoft.com/office/powerpoint/2010/main" val="36134470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sz="1200" b="1" i="0" kern="1200" dirty="0">
                <a:solidFill>
                  <a:schemeClr val="tx1"/>
                </a:solidFill>
                <a:effectLst/>
                <a:latin typeface="+mn-lt"/>
                <a:ea typeface="+mn-ea"/>
                <a:cs typeface="+mn-cs"/>
              </a:rPr>
              <a:t>EXECUTIVE SUMMARY / PAPER ABSTRACT</a:t>
            </a:r>
          </a:p>
          <a:p>
            <a:r>
              <a:rPr lang="en-SG" sz="1200" b="0" i="0" kern="1200" dirty="0">
                <a:solidFill>
                  <a:schemeClr val="tx1"/>
                </a:solidFill>
                <a:effectLst/>
                <a:latin typeface="+mn-lt"/>
                <a:ea typeface="+mn-ea"/>
                <a:cs typeface="+mn-cs"/>
              </a:rPr>
              <a:t>Singapore has a strong education system. Singapore students aim high and they achieve very good results. This is recognised around the world. Singapore has good schools, with capable school leaders and teachers, and the facilities that are amongst the best in the world.</a:t>
            </a:r>
          </a:p>
          <a:p>
            <a:r>
              <a:rPr lang="en-SG" sz="1200" b="0" i="0" kern="1200" dirty="0">
                <a:solidFill>
                  <a:schemeClr val="tx1"/>
                </a:solidFill>
                <a:effectLst/>
                <a:latin typeface="+mn-lt"/>
                <a:ea typeface="+mn-ea"/>
                <a:cs typeface="+mn-cs"/>
              </a:rPr>
              <a:t>After their primary education, Singapore students face heavy competition to get admission to the top secondary schools. To manage the secondary school admission process, Ministry of Education has a process wherein every year students are admitted in schools primarily based on their PSLE (Primary School Leaving Examination) score. The other popular criteria used by students to select secondary schools are the Co-Curricular Activities (CCA) offered by the schools and the distance of the school from their home.</a:t>
            </a:r>
          </a:p>
          <a:p>
            <a:r>
              <a:rPr lang="en-SG" sz="1200" b="0" i="0" kern="1200" dirty="0">
                <a:solidFill>
                  <a:schemeClr val="tx1"/>
                </a:solidFill>
                <a:effectLst/>
                <a:latin typeface="+mn-lt"/>
                <a:ea typeface="+mn-ea"/>
                <a:cs typeface="+mn-cs"/>
              </a:rPr>
              <a:t>Our team of 4 Singapore residents have also gone through the selection process of selecting secondary schools for our children and the biggest challenge we found was to collect the disparate information from different sources and most importantly how to analyse this data to arrive at the most appropriate schools for our children.</a:t>
            </a:r>
          </a:p>
          <a:p>
            <a:r>
              <a:rPr lang="en-SG" sz="1200" b="0" i="0" kern="1200" dirty="0">
                <a:solidFill>
                  <a:schemeClr val="tx1"/>
                </a:solidFill>
                <a:effectLst/>
                <a:latin typeface="+mn-lt"/>
                <a:ea typeface="+mn-ea"/>
                <a:cs typeface="+mn-cs"/>
              </a:rPr>
              <a:t>We believe that many other Singapore parents would also be finding similar difficulties in analysing the schools available, so to alleviate their pain we decided to embark on this project to provide a smart secondary school proposer which would analyse and propose the best schools for their children based on their choices. For this project we have decided to use the school data available in public domain like MOE website and </a:t>
            </a:r>
            <a:r>
              <a:rPr lang="en-SG" sz="1200" b="0" i="0" kern="1200" dirty="0" err="1">
                <a:solidFill>
                  <a:schemeClr val="tx1"/>
                </a:solidFill>
                <a:effectLst/>
                <a:latin typeface="+mn-lt"/>
                <a:ea typeface="+mn-ea"/>
                <a:cs typeface="+mn-cs"/>
              </a:rPr>
              <a:t>Kiasu</a:t>
            </a:r>
            <a:r>
              <a:rPr lang="en-SG" sz="1200" b="0" i="0" kern="1200" dirty="0">
                <a:solidFill>
                  <a:schemeClr val="tx1"/>
                </a:solidFill>
                <a:effectLst/>
                <a:latin typeface="+mn-lt"/>
                <a:ea typeface="+mn-ea"/>
                <a:cs typeface="+mn-cs"/>
              </a:rPr>
              <a:t> Parents to name a few. By using the knowledge and techniques imparted in our machine reasoning course, we first built a database of schools and their attributes from the MOE website. We used KIE tools JBPM and Drools to build the business processes and the decision rules. We also used Java and Google APIs to get real time information on the distances from home.</a:t>
            </a:r>
          </a:p>
          <a:p>
            <a:r>
              <a:rPr lang="en-SG" sz="1200" b="0" i="0" kern="1200" dirty="0">
                <a:solidFill>
                  <a:schemeClr val="tx1"/>
                </a:solidFill>
                <a:effectLst/>
                <a:latin typeface="+mn-lt"/>
                <a:ea typeface="+mn-ea"/>
                <a:cs typeface="+mn-cs"/>
              </a:rPr>
              <a:t>We had a tough but interesting time working on this project. It also allowed each one of us to understand the intricacies involved in choosing the right school for our children based on well-reasoned factors. We also felt that the scale and scope of the project was much bigger than what we initially thought and more time was required to explore all options.</a:t>
            </a:r>
          </a:p>
        </p:txBody>
      </p:sp>
      <p:sp>
        <p:nvSpPr>
          <p:cNvPr id="4" name="Slide Number Placeholder 3"/>
          <p:cNvSpPr>
            <a:spLocks noGrp="1"/>
          </p:cNvSpPr>
          <p:nvPr>
            <p:ph type="sldNum" sz="quarter" idx="10"/>
          </p:nvPr>
        </p:nvSpPr>
        <p:spPr/>
        <p:txBody>
          <a:bodyPr/>
          <a:lstStyle/>
          <a:p>
            <a:fld id="{5E13ECD2-14D7-4265-AF23-95505127F74C}" type="slidenum">
              <a:rPr lang="en-SG" smtClean="0"/>
              <a:pPr/>
              <a:t>17</a:t>
            </a:fld>
            <a:endParaRPr lang="en-SG"/>
          </a:p>
        </p:txBody>
      </p:sp>
    </p:spTree>
    <p:extLst>
      <p:ext uri="{BB962C8B-B14F-4D97-AF65-F5344CB8AC3E}">
        <p14:creationId xmlns:p14="http://schemas.microsoft.com/office/powerpoint/2010/main" val="30446153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sz="1200" b="1" i="0" kern="1200" dirty="0">
                <a:solidFill>
                  <a:schemeClr val="tx1"/>
                </a:solidFill>
                <a:effectLst/>
                <a:latin typeface="+mn-lt"/>
                <a:ea typeface="+mn-ea"/>
                <a:cs typeface="+mn-cs"/>
              </a:rPr>
              <a:t>EXECUTIVE SUMMARY / PAPER ABSTRACT</a:t>
            </a:r>
          </a:p>
          <a:p>
            <a:r>
              <a:rPr lang="en-SG" sz="1200" b="0" i="0" kern="1200" dirty="0">
                <a:solidFill>
                  <a:schemeClr val="tx1"/>
                </a:solidFill>
                <a:effectLst/>
                <a:latin typeface="+mn-lt"/>
                <a:ea typeface="+mn-ea"/>
                <a:cs typeface="+mn-cs"/>
              </a:rPr>
              <a:t>In Singapore shuttle services to ferry students from their home to school and back is quite common. Probably every Singaporean would have travelled in a shuttle service during their student days.</a:t>
            </a:r>
          </a:p>
          <a:p>
            <a:r>
              <a:rPr lang="en-SG" sz="1200" b="0" i="0" kern="1200" dirty="0">
                <a:solidFill>
                  <a:schemeClr val="tx1"/>
                </a:solidFill>
                <a:effectLst/>
                <a:latin typeface="+mn-lt"/>
                <a:ea typeface="+mn-ea"/>
                <a:cs typeface="+mn-cs"/>
              </a:rPr>
              <a:t>Our team of 4 Singapore residents have also gone through the process of selecting shuttle services for our school going children and the biggest challenge we found was to find a service which takes the shortest distance to reach the school from our house at a reasonable cost and able to service multiple schools at the same time.</a:t>
            </a:r>
          </a:p>
          <a:p>
            <a:r>
              <a:rPr lang="en-SG" sz="1200" b="0" i="0" kern="1200" dirty="0">
                <a:solidFill>
                  <a:schemeClr val="tx1"/>
                </a:solidFill>
                <a:effectLst/>
                <a:latin typeface="+mn-lt"/>
                <a:ea typeface="+mn-ea"/>
                <a:cs typeface="+mn-cs"/>
              </a:rPr>
              <a:t>We believe that many other Singapore parents would also be finding similar difficulties in selecting shuttle services for their children for a nominal cost. This provides a greater opportunity to address the gap in the market and thus we decided to embark on this project. In this project, we are assuming that we are a service provider having few depots operating shuttle buses at our disposal. We would be providing shuttle services optimized through the implementation of Reasoning Systems Optimization techniques using KIE workbench, Drools and </a:t>
            </a:r>
            <a:r>
              <a:rPr lang="en-SG" sz="1200" b="0" i="0" kern="1200" dirty="0" err="1">
                <a:solidFill>
                  <a:schemeClr val="tx1"/>
                </a:solidFill>
                <a:effectLst/>
                <a:latin typeface="+mn-lt"/>
                <a:ea typeface="+mn-ea"/>
                <a:cs typeface="+mn-cs"/>
              </a:rPr>
              <a:t>OptaPlanner</a:t>
            </a:r>
            <a:r>
              <a:rPr lang="en-SG" sz="1200" b="0" i="0" kern="1200" dirty="0">
                <a:solidFill>
                  <a:schemeClr val="tx1"/>
                </a:solidFill>
                <a:effectLst/>
                <a:latin typeface="+mn-lt"/>
                <a:ea typeface="+mn-ea"/>
                <a:cs typeface="+mn-cs"/>
              </a:rPr>
              <a:t>.</a:t>
            </a:r>
          </a:p>
          <a:p>
            <a:r>
              <a:rPr lang="en-SG" sz="1200" b="0" i="0" kern="1200" dirty="0">
                <a:solidFill>
                  <a:schemeClr val="tx1"/>
                </a:solidFill>
                <a:effectLst/>
                <a:latin typeface="+mn-lt"/>
                <a:ea typeface="+mn-ea"/>
                <a:cs typeface="+mn-cs"/>
              </a:rPr>
              <a:t>We felt that the scale and scope of the project was such that many more options for optimization could have been explored e.g. the amount of time taken for students to reach school taking traffic conditions in to consideration on top of travel distance optimized. However, given the time limitations we were happy with the solution we were able to achieve as part of this project.</a:t>
            </a:r>
          </a:p>
        </p:txBody>
      </p:sp>
      <p:sp>
        <p:nvSpPr>
          <p:cNvPr id="4" name="Slide Number Placeholder 3"/>
          <p:cNvSpPr>
            <a:spLocks noGrp="1"/>
          </p:cNvSpPr>
          <p:nvPr>
            <p:ph type="sldNum" sz="quarter" idx="10"/>
          </p:nvPr>
        </p:nvSpPr>
        <p:spPr/>
        <p:txBody>
          <a:bodyPr/>
          <a:lstStyle/>
          <a:p>
            <a:fld id="{5E13ECD2-14D7-4265-AF23-95505127F74C}" type="slidenum">
              <a:rPr lang="en-SG" smtClean="0"/>
              <a:pPr/>
              <a:t>18</a:t>
            </a:fld>
            <a:endParaRPr lang="en-SG"/>
          </a:p>
        </p:txBody>
      </p:sp>
    </p:spTree>
    <p:extLst>
      <p:ext uri="{BB962C8B-B14F-4D97-AF65-F5344CB8AC3E}">
        <p14:creationId xmlns:p14="http://schemas.microsoft.com/office/powerpoint/2010/main" val="23083395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sz="1200" b="1" i="0" kern="1200" dirty="0">
                <a:solidFill>
                  <a:schemeClr val="tx1"/>
                </a:solidFill>
                <a:effectLst/>
                <a:latin typeface="+mn-lt"/>
                <a:ea typeface="+mn-ea"/>
                <a:cs typeface="+mn-cs"/>
              </a:rPr>
              <a:t>EXECUTIVE SUMMARY / PAPER ABSTRACT</a:t>
            </a:r>
          </a:p>
          <a:p>
            <a:r>
              <a:rPr lang="en-SG" sz="1200" b="0" i="0" kern="1200" dirty="0">
                <a:solidFill>
                  <a:schemeClr val="tx1"/>
                </a:solidFill>
                <a:effectLst/>
                <a:latin typeface="+mn-lt"/>
                <a:ea typeface="+mn-ea"/>
                <a:cs typeface="+mn-cs"/>
              </a:rPr>
              <a:t>One in four young Singaporeans show signs of depression. IMH treated 600 youths between 20 to 29-years-old last year alone. And one out of four people admitted to suffering from multiple symptoms of depression in a recent survey of youths aged 18 to 25. The study was conducted by students from Wee Kim Wee School of Communication and Information in NTU. We know that depression may lead to suicide. But other times, its sufferers become less productive and are more at risk for other diseases. The latest statistics on depression don’t paint a pretty picture of progress but it shows that the condition is more common than we think. Yet the stigma surrounding it walls off the victim who often suffers in silence. We need to seek out those who need help, and help them early. However, the challenge is that we do not have enough practitioners to do that.</a:t>
            </a:r>
          </a:p>
          <a:p>
            <a:r>
              <a:rPr lang="en-SG" sz="1200" b="0" i="0" kern="1200" dirty="0">
                <a:solidFill>
                  <a:schemeClr val="tx1"/>
                </a:solidFill>
                <a:effectLst/>
                <a:latin typeface="+mn-lt"/>
                <a:ea typeface="+mn-ea"/>
                <a:cs typeface="+mn-cs"/>
              </a:rPr>
              <a:t>This project serves to help Singapore tackle the immense problem of depression as well we alleviate the lack of practitioners to seek out those who need help. Using AI, we are trying to take a pro-active stand to detect depression condition in certain high-risk groups amongst the population, and as early on as possible. We leveraged tools like KIE Workbench, the Spring Boot </a:t>
            </a:r>
            <a:r>
              <a:rPr lang="en-SG" sz="1200" b="0" i="0" kern="1200" dirty="0" err="1">
                <a:solidFill>
                  <a:schemeClr val="tx1"/>
                </a:solidFill>
                <a:effectLst/>
                <a:latin typeface="+mn-lt"/>
                <a:ea typeface="+mn-ea"/>
                <a:cs typeface="+mn-cs"/>
              </a:rPr>
              <a:t>etc</a:t>
            </a:r>
            <a:r>
              <a:rPr lang="en-SG" sz="1200" b="0" i="0" kern="1200" dirty="0">
                <a:solidFill>
                  <a:schemeClr val="tx1"/>
                </a:solidFill>
                <a:effectLst/>
                <a:latin typeface="+mn-lt"/>
                <a:ea typeface="+mn-ea"/>
                <a:cs typeface="+mn-cs"/>
              </a:rPr>
              <a:t> to put together a framework for the application. This application can be used to seek out those who need professional assistance. With AI, we could apply some techniques like Certainty Factor, Decision Tree, and Inference Diagram to automate the screening of candidates. The screening is done at three levels:</a:t>
            </a:r>
          </a:p>
          <a:p>
            <a:r>
              <a:rPr lang="en-SG" sz="1200" b="0" i="0" kern="1200" dirty="0">
                <a:solidFill>
                  <a:schemeClr val="tx1"/>
                </a:solidFill>
                <a:effectLst/>
                <a:latin typeface="+mn-lt"/>
                <a:ea typeface="+mn-ea"/>
                <a:cs typeface="+mn-cs"/>
              </a:rPr>
              <a:t>Identifying the high risk group – Risk Profiling</a:t>
            </a:r>
          </a:p>
          <a:p>
            <a:r>
              <a:rPr lang="en-SG" sz="1200" b="0" i="0" kern="1200" dirty="0">
                <a:solidFill>
                  <a:schemeClr val="tx1"/>
                </a:solidFill>
                <a:effectLst/>
                <a:latin typeface="+mn-lt"/>
                <a:ea typeface="+mn-ea"/>
                <a:cs typeface="+mn-cs"/>
              </a:rPr>
              <a:t>Doing a 2-question survey (PHQ2)</a:t>
            </a:r>
          </a:p>
          <a:p>
            <a:r>
              <a:rPr lang="en-SG" sz="1200" b="0" i="0" kern="1200" dirty="0">
                <a:solidFill>
                  <a:schemeClr val="tx1"/>
                </a:solidFill>
                <a:effectLst/>
                <a:latin typeface="+mn-lt"/>
                <a:ea typeface="+mn-ea"/>
                <a:cs typeface="+mn-cs"/>
              </a:rPr>
              <a:t>Doing a 7-question survey (PHQ9) Level #1 can be applied to any organization, be it a school, a workplace, or even just targeting a segment of people. Once level #1 is done, those identified candidates can proceed to Level #2 and level #3 in a survey setting so that we can ascertain whether the candidate would likely be suffering from depression, and then recommending the next steps.</a:t>
            </a:r>
          </a:p>
          <a:p>
            <a:endParaRPr lang="en-GB" dirty="0"/>
          </a:p>
        </p:txBody>
      </p:sp>
      <p:sp>
        <p:nvSpPr>
          <p:cNvPr id="4" name="Slide Number Placeholder 3"/>
          <p:cNvSpPr>
            <a:spLocks noGrp="1"/>
          </p:cNvSpPr>
          <p:nvPr>
            <p:ph type="sldNum" sz="quarter" idx="10"/>
          </p:nvPr>
        </p:nvSpPr>
        <p:spPr/>
        <p:txBody>
          <a:bodyPr/>
          <a:lstStyle/>
          <a:p>
            <a:fld id="{5E13ECD2-14D7-4265-AF23-95505127F74C}" type="slidenum">
              <a:rPr lang="en-SG" smtClean="0"/>
              <a:pPr/>
              <a:t>19</a:t>
            </a:fld>
            <a:endParaRPr lang="en-SG"/>
          </a:p>
        </p:txBody>
      </p:sp>
    </p:spTree>
    <p:extLst>
      <p:ext uri="{BB962C8B-B14F-4D97-AF65-F5344CB8AC3E}">
        <p14:creationId xmlns:p14="http://schemas.microsoft.com/office/powerpoint/2010/main" val="38013840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sz="1200" b="1" i="0" kern="1200" dirty="0">
                <a:solidFill>
                  <a:schemeClr val="tx1"/>
                </a:solidFill>
                <a:effectLst/>
                <a:latin typeface="+mn-lt"/>
                <a:ea typeface="+mn-ea"/>
                <a:cs typeface="+mn-cs"/>
              </a:rPr>
              <a:t>EXECUTIVE SUMMARY / PAPER ABSTRACT</a:t>
            </a:r>
          </a:p>
          <a:p>
            <a:r>
              <a:rPr lang="en-SG" sz="1200" b="0" i="0" kern="1200" dirty="0">
                <a:solidFill>
                  <a:schemeClr val="tx1"/>
                </a:solidFill>
                <a:effectLst/>
                <a:latin typeface="+mn-lt"/>
                <a:ea typeface="+mn-ea"/>
                <a:cs typeface="+mn-cs"/>
              </a:rPr>
              <a:t>This project is a continuation from the Depression Screening System group project completed during the Machine Reasoning course. As a recap, the Depression Screening System deals with the problem of depression in youths and vulnerable segments of the community going undetected and untreated. It serves as an early warning system to put a spotlight on those vulnerable individuals who are displaying symptoms of depression. These vulnerable individuals can be spotted through the PHQ-9 Survey framework devised with the Depression Screening System. The output from that system is to provide a diagnosis (with a PHQ-9 score) on the level of severity of depression the individuals are having. In this phase of project, the objective is to use the PHQ-9 scores of the individuals and match them to the many practitioners in the community partners, hospitals and IMH. Why Patient Matching? When we churn out a list of patients in batches as part of the PHQ-9 Survey, there is also a need to do the matching with practitioners in batches. There are some challenges to match patients to practitioners. First of all, practitioners fall into roughly 3 categories – Counsellors, Psychologists, Psychiatrists. Then there is the time availability of the practitioners, as well as language ability, which are all hard constraints. Also there is location preference and gender preference which are soft constraints. Then there is the cost based on the practitioner selected, which is a soft constraint to minimize it. Using the State Space Search techniques embedded in the </a:t>
            </a:r>
            <a:r>
              <a:rPr lang="en-SG" sz="1200" b="0" i="0" kern="1200" dirty="0" err="1">
                <a:solidFill>
                  <a:schemeClr val="tx1"/>
                </a:solidFill>
                <a:effectLst/>
                <a:latin typeface="+mn-lt"/>
                <a:ea typeface="+mn-ea"/>
                <a:cs typeface="+mn-cs"/>
              </a:rPr>
              <a:t>OptaPlanner</a:t>
            </a:r>
            <a:r>
              <a:rPr lang="en-SG" sz="1200" b="0" i="0" kern="1200" dirty="0">
                <a:solidFill>
                  <a:schemeClr val="tx1"/>
                </a:solidFill>
                <a:effectLst/>
                <a:latin typeface="+mn-lt"/>
                <a:ea typeface="+mn-ea"/>
                <a:cs typeface="+mn-cs"/>
              </a:rPr>
              <a:t>, the Patient Matching System is able to optimally match a group of patients against a group of practitioners. The detail of how this match is executed will be covered in the next chapters. This system provides benefits to those who are diagnosed with depression by matching appropriate practitioners with the right expertise and in accordance to some set constraints.</a:t>
            </a:r>
          </a:p>
          <a:p>
            <a:endParaRPr lang="en-GB" dirty="0"/>
          </a:p>
        </p:txBody>
      </p:sp>
      <p:sp>
        <p:nvSpPr>
          <p:cNvPr id="4" name="Slide Number Placeholder 3"/>
          <p:cNvSpPr>
            <a:spLocks noGrp="1"/>
          </p:cNvSpPr>
          <p:nvPr>
            <p:ph type="sldNum" sz="quarter" idx="10"/>
          </p:nvPr>
        </p:nvSpPr>
        <p:spPr/>
        <p:txBody>
          <a:bodyPr/>
          <a:lstStyle/>
          <a:p>
            <a:fld id="{5E13ECD2-14D7-4265-AF23-95505127F74C}" type="slidenum">
              <a:rPr lang="en-SG" smtClean="0"/>
              <a:pPr/>
              <a:t>20</a:t>
            </a:fld>
            <a:endParaRPr lang="en-SG"/>
          </a:p>
        </p:txBody>
      </p:sp>
    </p:spTree>
    <p:extLst>
      <p:ext uri="{BB962C8B-B14F-4D97-AF65-F5344CB8AC3E}">
        <p14:creationId xmlns:p14="http://schemas.microsoft.com/office/powerpoint/2010/main" val="36897746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sz="1200" b="1" i="0" kern="1200" dirty="0">
                <a:solidFill>
                  <a:schemeClr val="tx1"/>
                </a:solidFill>
                <a:effectLst/>
                <a:latin typeface="+mn-lt"/>
                <a:ea typeface="+mn-ea"/>
                <a:cs typeface="+mn-cs"/>
              </a:rPr>
              <a:t>EXECUTIVE SUMMARY / PAPER ABSTRACT</a:t>
            </a:r>
          </a:p>
          <a:p>
            <a:r>
              <a:rPr lang="en-SG" sz="1200" b="0" i="0" kern="1200" dirty="0">
                <a:solidFill>
                  <a:schemeClr val="tx1"/>
                </a:solidFill>
                <a:effectLst/>
                <a:latin typeface="+mn-lt"/>
                <a:ea typeface="+mn-ea"/>
                <a:cs typeface="+mn-cs"/>
              </a:rPr>
              <a:t>In the semiconductor manufacturing, the reliability and integrity of the integrated circuits (ICs) are especially critical to the automotive and aerospace industries whereby any premature failure will lead to catastrophic consequences. The test process is the last quality gate before the ICs are shipped to the customers, and thus it is most important process in the whole manufacturing chain to ensure that there are no defect being shipped out.</a:t>
            </a:r>
          </a:p>
          <a:p>
            <a:r>
              <a:rPr lang="en-SG" sz="1200" b="0" i="0" kern="1200" dirty="0">
                <a:solidFill>
                  <a:schemeClr val="tx1"/>
                </a:solidFill>
                <a:effectLst/>
                <a:latin typeface="+mn-lt"/>
                <a:ea typeface="+mn-ea"/>
                <a:cs typeface="+mn-cs"/>
              </a:rPr>
              <a:t>Many companies place high emphasis on quality management and achieving ‘zero defect’. In quality management, the 6-sigma process control is widely used to improve quality and eliminate defects. When the lot (batch of ICs) does not meet the quality and customer requirements, the process control will flag and stop the lot from proceeding on to the packing process and the lot will be on hold (LOH). The LOH will then be sent for further investigation to assess its risk and understand the cause of the deviation which may arise due to product or process-related problems.</a:t>
            </a:r>
          </a:p>
          <a:p>
            <a:endParaRPr lang="en-GB" dirty="0"/>
          </a:p>
        </p:txBody>
      </p:sp>
      <p:sp>
        <p:nvSpPr>
          <p:cNvPr id="4" name="Slide Number Placeholder 3"/>
          <p:cNvSpPr>
            <a:spLocks noGrp="1"/>
          </p:cNvSpPr>
          <p:nvPr>
            <p:ph type="sldNum" sz="quarter" idx="10"/>
          </p:nvPr>
        </p:nvSpPr>
        <p:spPr/>
        <p:txBody>
          <a:bodyPr/>
          <a:lstStyle/>
          <a:p>
            <a:fld id="{5E13ECD2-14D7-4265-AF23-95505127F74C}" type="slidenum">
              <a:rPr lang="en-SG" smtClean="0"/>
              <a:pPr/>
              <a:t>21</a:t>
            </a:fld>
            <a:endParaRPr lang="en-SG"/>
          </a:p>
        </p:txBody>
      </p:sp>
    </p:spTree>
    <p:extLst>
      <p:ext uri="{BB962C8B-B14F-4D97-AF65-F5344CB8AC3E}">
        <p14:creationId xmlns:p14="http://schemas.microsoft.com/office/powerpoint/2010/main" val="35919091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sz="1200" b="1" i="0" kern="1200" dirty="0">
                <a:solidFill>
                  <a:schemeClr val="tx1"/>
                </a:solidFill>
                <a:effectLst/>
                <a:latin typeface="+mn-lt"/>
                <a:ea typeface="+mn-ea"/>
                <a:cs typeface="+mn-cs"/>
              </a:rPr>
              <a:t>EXECUTIVE SUMMARY / PAPER ABSTRACT</a:t>
            </a:r>
          </a:p>
          <a:p>
            <a:r>
              <a:rPr lang="en-SG" sz="1200" b="0" i="0" kern="1200" dirty="0">
                <a:solidFill>
                  <a:schemeClr val="tx1"/>
                </a:solidFill>
                <a:effectLst/>
                <a:latin typeface="+mn-lt"/>
                <a:ea typeface="+mn-ea"/>
                <a:cs typeface="+mn-cs"/>
              </a:rPr>
              <a:t>The semiconductor backend testing is one of the most highly complex manufacturing systems in terms of equipment, process flows and interdependency relations. Furthermore, the complexity is increased due to a large product variety, complex product to tester relations, multiple level of tester to hardware dependency, sequence dependency, dynamic determination of processing and indexing time, batch processing and rework flow. Besides its complexity, the real production environment is also subjected to many uncertainties and unpredictable events due to continuous arrival of new and unforeseen orders and intermittent occurrence of machine breakdown, and random process and yield variations. Thus, the scheduling is no longer simply a static optimization problem, but an ongoing reactive process. Therefore, the scheduling operations and optimization in semiconductor backend testing are highly demanding and challenging for both researchers and practitioners.</a:t>
            </a:r>
          </a:p>
          <a:p>
            <a:r>
              <a:rPr lang="en-SG" sz="1200" b="0" i="0" kern="1200" dirty="0">
                <a:solidFill>
                  <a:schemeClr val="tx1"/>
                </a:solidFill>
                <a:effectLst/>
                <a:latin typeface="+mn-lt"/>
                <a:ea typeface="+mn-ea"/>
                <a:cs typeface="+mn-cs"/>
              </a:rPr>
              <a:t>Based on the above considerations given to the different facets in the scheduling process, this project aims to introduce a real-time manufacturing scheduler that is capable of helping the production accomplish operation strategies, optimize goals and deal with daily disruptions such as machine breakdown and WIP discontinuity in a more effective way.</a:t>
            </a:r>
          </a:p>
        </p:txBody>
      </p:sp>
      <p:sp>
        <p:nvSpPr>
          <p:cNvPr id="4" name="Slide Number Placeholder 3"/>
          <p:cNvSpPr>
            <a:spLocks noGrp="1"/>
          </p:cNvSpPr>
          <p:nvPr>
            <p:ph type="sldNum" sz="quarter" idx="10"/>
          </p:nvPr>
        </p:nvSpPr>
        <p:spPr/>
        <p:txBody>
          <a:bodyPr/>
          <a:lstStyle/>
          <a:p>
            <a:fld id="{5E13ECD2-14D7-4265-AF23-95505127F74C}" type="slidenum">
              <a:rPr lang="en-SG" smtClean="0"/>
              <a:pPr/>
              <a:t>22</a:t>
            </a:fld>
            <a:endParaRPr lang="en-SG"/>
          </a:p>
        </p:txBody>
      </p:sp>
    </p:spTree>
    <p:extLst>
      <p:ext uri="{BB962C8B-B14F-4D97-AF65-F5344CB8AC3E}">
        <p14:creationId xmlns:p14="http://schemas.microsoft.com/office/powerpoint/2010/main" val="5075268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hlinkClick r:id="rId3"/>
              </a:rPr>
              <a:t>https://www.redhat.com/en/resources/building-a-clinical-decision-engine-rtinsights-article</a:t>
            </a:r>
            <a:endParaRPr lang="en-US" dirty="0"/>
          </a:p>
          <a:p>
            <a:r>
              <a:rPr lang="en-SG" dirty="0"/>
              <a:t>The role of “intelligent systems” in healthcare should be to augment or enhance – not replace – the hands-on services of physicians, clinicians and caregivers. Technology should empower providers to do their jobs even better, in a more informed and cost-effective way, and exponentially improve patient care. One healthcare institution delivering the right mix of technology to empower caregivers is New York’s </a:t>
            </a:r>
            <a:r>
              <a:rPr lang="en-SG" dirty="0" err="1"/>
              <a:t>Northwell</a:t>
            </a:r>
            <a:r>
              <a:rPr lang="en-SG" dirty="0"/>
              <a:t> Health. The organization employs state-of-the-art technology, while ensuring that the patient experience is welcoming, warm and well-informed. DECISION TIME The key to </a:t>
            </a:r>
            <a:r>
              <a:rPr lang="en-SG" dirty="0" err="1"/>
              <a:t>Northwell’s</a:t>
            </a:r>
            <a:r>
              <a:rPr lang="en-SG" dirty="0"/>
              <a:t> magic is a system designed to provide clinicians and caregivers with tools and resources to easily create their own applications, using patient information. Its system is designed to pull data from a variety of clinical sources and give recommendations for patient care. Access to suggestions and reports from this system is configurable by the clinician or caregiver, or team/committee – including physicians, nurses, technicians, and therapists – with little or no intervention from the organization’s information technology department required. </a:t>
            </a:r>
            <a:r>
              <a:rPr lang="en-SG" dirty="0" err="1"/>
              <a:t>Vipul</a:t>
            </a:r>
            <a:r>
              <a:rPr lang="en-SG" dirty="0"/>
              <a:t> Kashyap, Director of Clinical Information Systems and Enterprise Information Architect for </a:t>
            </a:r>
            <a:r>
              <a:rPr lang="en-SG" dirty="0" err="1"/>
              <a:t>Northwell</a:t>
            </a:r>
            <a:r>
              <a:rPr lang="en-SG" dirty="0"/>
              <a:t> Health, says the Clinical Decision Support system is designed to “enable a view of the business logic that is easily understood by a clinician, without the need to know a software programing language like SQL or Java.” The easy-to-adapt decision engine is part of his organization’s goal to “identify new and innovative ways of using technology to enable digital health and to enable better care, better outcomes, lower cost, and improve efficiency.” Kashyap defines the role of the engine as “the ability to provide recommendations and feedback to a physician at the point of care, or to a care coordinator when he or she is interacting with a patient.” The goal is to provide clinicians and caregivers a self-service environment in which they can provide clinical care in a more “rapid and innovative manner,” with the IT department in the background, continuing to provide basic infrastructure and tools. Information that flows through the decision engine comes via the health information exchange team at </a:t>
            </a:r>
            <a:r>
              <a:rPr lang="en-SG" dirty="0" err="1"/>
              <a:t>Northwell</a:t>
            </a:r>
            <a:r>
              <a:rPr lang="en-SG" dirty="0"/>
              <a:t>, of which </a:t>
            </a:r>
            <a:r>
              <a:rPr lang="en-SG" dirty="0" err="1"/>
              <a:t>Kashyap’s</a:t>
            </a:r>
            <a:r>
              <a:rPr lang="en-SG" dirty="0"/>
              <a:t> team is part. “We have built up hundreds of interfaces to multiple EMR, lab and other systems across the enterprise,” he explains. “It’s a huge challenge. The health information exchange team has been at it for the last five to six years. But we are in a good position where most of our data is integrated and easily available in a single place. That data can be mined for analytic insights, or leveraged by a decision engine to make recommendations.”</a:t>
            </a:r>
            <a:endParaRPr lang="en-GB" dirty="0"/>
          </a:p>
          <a:p>
            <a:endParaRPr lang="en-SG"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5E13ECD2-14D7-4265-AF23-95505127F74C}" type="slidenum">
              <a:rPr lang="en-SG" smtClean="0"/>
              <a:pPr/>
              <a:t>23</a:t>
            </a:fld>
            <a:endParaRPr lang="en-SG"/>
          </a:p>
        </p:txBody>
      </p:sp>
    </p:spTree>
    <p:extLst>
      <p:ext uri="{BB962C8B-B14F-4D97-AF65-F5344CB8AC3E}">
        <p14:creationId xmlns:p14="http://schemas.microsoft.com/office/powerpoint/2010/main" val="47573904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jpe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6" name="Title 1"/>
          <p:cNvSpPr>
            <a:spLocks noGrp="1"/>
          </p:cNvSpPr>
          <p:nvPr>
            <p:ph type="ctrTitle"/>
          </p:nvPr>
        </p:nvSpPr>
        <p:spPr>
          <a:xfrm>
            <a:off x="1688453" y="2121318"/>
            <a:ext cx="9882135" cy="1280230"/>
          </a:xfrm>
        </p:spPr>
        <p:txBody>
          <a:bodyPr anchor="t">
            <a:normAutofit/>
          </a:bodyPr>
          <a:lstStyle>
            <a:lvl1pPr algn="l">
              <a:defRPr sz="4400" b="1" cap="all" baseline="0">
                <a:solidFill>
                  <a:srgbClr val="173F7E"/>
                </a:solidFill>
                <a:latin typeface="Century Gothic" panose="020B0502020202020204" pitchFamily="34" charset="0"/>
                <a:cs typeface="Arial" panose="020B0604020202020204" pitchFamily="34" charset="0"/>
              </a:defRPr>
            </a:lvl1pPr>
          </a:lstStyle>
          <a:p>
            <a:r>
              <a:rPr lang="en-US" dirty="0"/>
              <a:t>Click to edit Master title style</a:t>
            </a:r>
          </a:p>
        </p:txBody>
      </p:sp>
      <p:sp>
        <p:nvSpPr>
          <p:cNvPr id="7" name="Subtitle 2"/>
          <p:cNvSpPr>
            <a:spLocks noGrp="1"/>
          </p:cNvSpPr>
          <p:nvPr>
            <p:ph type="subTitle" idx="1"/>
          </p:nvPr>
        </p:nvSpPr>
        <p:spPr>
          <a:xfrm>
            <a:off x="1688450" y="3538494"/>
            <a:ext cx="9151352" cy="463297"/>
          </a:xfrm>
        </p:spPr>
        <p:txBody>
          <a:bodyPr/>
          <a:lstStyle>
            <a:lvl1pPr marL="0" indent="0" algn="l">
              <a:buNone/>
              <a:defRPr sz="2400" b="1" cap="all" baseline="0">
                <a:solidFill>
                  <a:srgbClr val="33BBBC"/>
                </a:solidFill>
                <a:latin typeface="+mj-lt"/>
                <a:cs typeface="Arial" panose="020B0604020202020204" pitchFamily="34" charset="0"/>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dirty="0"/>
              <a:t>Click to edit Master subtitle style</a:t>
            </a:r>
          </a:p>
        </p:txBody>
      </p:sp>
      <p:sp>
        <p:nvSpPr>
          <p:cNvPr id="10" name="Text Placeholder 10"/>
          <p:cNvSpPr>
            <a:spLocks noGrp="1"/>
          </p:cNvSpPr>
          <p:nvPr>
            <p:ph type="body" sz="quarter" idx="13"/>
          </p:nvPr>
        </p:nvSpPr>
        <p:spPr>
          <a:xfrm>
            <a:off x="1688453" y="4127589"/>
            <a:ext cx="9129183" cy="406148"/>
          </a:xfrm>
        </p:spPr>
        <p:txBody>
          <a:bodyPr>
            <a:normAutofit/>
          </a:bodyPr>
          <a:lstStyle>
            <a:lvl1pPr marL="0" indent="0">
              <a:buNone/>
              <a:defRPr sz="2000" b="1">
                <a:solidFill>
                  <a:schemeClr val="tx1">
                    <a:lumMod val="50000"/>
                    <a:lumOff val="50000"/>
                  </a:schemeClr>
                </a:solidFill>
                <a:latin typeface="+mj-lt"/>
                <a:cs typeface="Arial" panose="020B0604020202020204" pitchFamily="34" charset="0"/>
              </a:defRPr>
            </a:lvl1pPr>
          </a:lstStyle>
          <a:p>
            <a:pPr lvl="0"/>
            <a:r>
              <a:rPr lang="en-US" dirty="0"/>
              <a:t>Click to edit Master text styles</a:t>
            </a:r>
          </a:p>
        </p:txBody>
      </p:sp>
      <p:sp>
        <p:nvSpPr>
          <p:cNvPr id="5" name="Date Placeholder 4"/>
          <p:cNvSpPr>
            <a:spLocks noGrp="1"/>
          </p:cNvSpPr>
          <p:nvPr>
            <p:ph type="dt" sz="half" idx="14"/>
          </p:nvPr>
        </p:nvSpPr>
        <p:spPr/>
        <p:txBody>
          <a:bodyPr/>
          <a:lstStyle/>
          <a:p>
            <a:r>
              <a:rPr lang="en-US" dirty="0"/>
              <a:t>(Total Slides=5)</a:t>
            </a:r>
            <a:endParaRPr lang="en-SG" dirty="0"/>
          </a:p>
        </p:txBody>
      </p:sp>
      <p:sp>
        <p:nvSpPr>
          <p:cNvPr id="8" name="Footer Placeholder 7"/>
          <p:cNvSpPr>
            <a:spLocks noGrp="1"/>
          </p:cNvSpPr>
          <p:nvPr>
            <p:ph type="ftr" sz="quarter" idx="15"/>
          </p:nvPr>
        </p:nvSpPr>
        <p:spPr/>
        <p:txBody>
          <a:bodyPr/>
          <a:lstStyle/>
          <a:p>
            <a:pPr algn="l"/>
            <a:r>
              <a:rPr lang="en-SG" sz="1000" dirty="0"/>
              <a:t>© 2020 National University of Singapore. All Rights Reserved</a:t>
            </a:r>
            <a:endParaRPr lang="en-SG" dirty="0"/>
          </a:p>
        </p:txBody>
      </p:sp>
      <p:sp>
        <p:nvSpPr>
          <p:cNvPr id="15" name="Slide Number Placeholder 14"/>
          <p:cNvSpPr>
            <a:spLocks noGrp="1"/>
          </p:cNvSpPr>
          <p:nvPr>
            <p:ph type="sldNum" sz="quarter" idx="16"/>
          </p:nvPr>
        </p:nvSpPr>
        <p:spPr/>
        <p:txBody>
          <a:bodyPr/>
          <a:lstStyle/>
          <a:p>
            <a:fld id="{2F63C605-4FC6-46DE-BC90-871762EA3F52}" type="slidenum">
              <a:rPr lang="en-SG" smtClean="0"/>
              <a:pPr/>
              <a:t>‹#›</a:t>
            </a:fld>
            <a:endParaRPr lang="en-SG"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790710" y="73507"/>
            <a:ext cx="2917736" cy="984560"/>
          </a:xfrm>
          <a:prstGeom prst="rect">
            <a:avLst/>
          </a:prstGeom>
        </p:spPr>
      </p:pic>
      <p:pic>
        <p:nvPicPr>
          <p:cNvPr id="2" name="Picture 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807534" y="162176"/>
            <a:ext cx="1744038" cy="676649"/>
          </a:xfrm>
          <a:prstGeom prst="rect">
            <a:avLst/>
          </a:prstGeom>
        </p:spPr>
      </p:pic>
      <p:pic>
        <p:nvPicPr>
          <p:cNvPr id="3" name="Picture 2"/>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455479" y="162176"/>
            <a:ext cx="780626" cy="885230"/>
          </a:xfrm>
          <a:prstGeom prst="rect">
            <a:avLst/>
          </a:prstGeom>
        </p:spPr>
      </p:pic>
    </p:spTree>
    <p:extLst>
      <p:ext uri="{BB962C8B-B14F-4D97-AF65-F5344CB8AC3E}">
        <p14:creationId xmlns:p14="http://schemas.microsoft.com/office/powerpoint/2010/main" val="4315541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3" y="250833"/>
            <a:ext cx="8800551" cy="545561"/>
          </a:xfrm>
        </p:spPr>
        <p:txBody>
          <a:bodyPr>
            <a:normAutofit/>
          </a:bodyPr>
          <a:lstStyle>
            <a:lvl1pPr>
              <a:defRPr sz="3200" b="1" cap="none" baseline="0">
                <a:solidFill>
                  <a:srgbClr val="173F7E"/>
                </a:solidFill>
                <a:latin typeface="+mj-lt"/>
                <a:cs typeface="Arial" panose="020B0604020202020204" pitchFamily="34" charset="0"/>
              </a:defRPr>
            </a:lvl1pPr>
          </a:lstStyle>
          <a:p>
            <a:r>
              <a:rPr lang="en-US" dirty="0"/>
              <a:t>Agenda</a:t>
            </a:r>
          </a:p>
        </p:txBody>
      </p:sp>
      <p:sp>
        <p:nvSpPr>
          <p:cNvPr id="12" name="Text Placeholder 11"/>
          <p:cNvSpPr>
            <a:spLocks noGrp="1"/>
          </p:cNvSpPr>
          <p:nvPr>
            <p:ph type="body" sz="quarter" idx="13" hasCustomPrompt="1"/>
          </p:nvPr>
        </p:nvSpPr>
        <p:spPr>
          <a:xfrm>
            <a:off x="838200" y="1167032"/>
            <a:ext cx="10515600" cy="4143375"/>
          </a:xfrm>
        </p:spPr>
        <p:txBody>
          <a:bodyPr/>
          <a:lstStyle>
            <a:lvl1pPr marL="514338" indent="-514338">
              <a:buFont typeface="Arial" panose="020B0604020202020204" pitchFamily="34" charset="0"/>
              <a:buChar char="•"/>
              <a:defRPr b="0" cap="none" baseline="0">
                <a:solidFill>
                  <a:schemeClr val="tx1">
                    <a:lumMod val="75000"/>
                    <a:lumOff val="25000"/>
                  </a:schemeClr>
                </a:solidFill>
                <a:latin typeface="+mj-lt"/>
              </a:defRPr>
            </a:lvl1pPr>
            <a:lvl2pPr>
              <a:defRPr>
                <a:solidFill>
                  <a:schemeClr val="tx1">
                    <a:lumMod val="75000"/>
                    <a:lumOff val="25000"/>
                  </a:schemeClr>
                </a:solidFill>
              </a:defRPr>
            </a:lvl2pPr>
          </a:lstStyle>
          <a:p>
            <a:pPr lvl="0"/>
            <a:r>
              <a:rPr lang="en-US" dirty="0"/>
              <a:t>Agenda 1</a:t>
            </a:r>
          </a:p>
          <a:p>
            <a:pPr lvl="0"/>
            <a:r>
              <a:rPr lang="en-US" dirty="0"/>
              <a:t>Agenda 2</a:t>
            </a:r>
          </a:p>
          <a:p>
            <a:pPr lvl="0"/>
            <a:r>
              <a:rPr lang="en-US" dirty="0"/>
              <a:t>Agenda 3</a:t>
            </a:r>
          </a:p>
          <a:p>
            <a:pPr lvl="0"/>
            <a:r>
              <a:rPr lang="en-US" dirty="0"/>
              <a:t>Agenda 4</a:t>
            </a:r>
          </a:p>
          <a:p>
            <a:pPr lvl="0"/>
            <a:r>
              <a:rPr lang="en-US" dirty="0"/>
              <a:t>Agenda 5</a:t>
            </a:r>
          </a:p>
        </p:txBody>
      </p:sp>
      <p:sp>
        <p:nvSpPr>
          <p:cNvPr id="5" name="Date Placeholder 4"/>
          <p:cNvSpPr>
            <a:spLocks noGrp="1"/>
          </p:cNvSpPr>
          <p:nvPr>
            <p:ph type="dt" sz="half" idx="14"/>
          </p:nvPr>
        </p:nvSpPr>
        <p:spPr/>
        <p:txBody>
          <a:bodyPr/>
          <a:lstStyle/>
          <a:p>
            <a:r>
              <a:rPr lang="en-US" dirty="0"/>
              <a:t>(Total Slides=5)</a:t>
            </a:r>
            <a:endParaRPr lang="en-SG" dirty="0"/>
          </a:p>
        </p:txBody>
      </p:sp>
      <p:sp>
        <p:nvSpPr>
          <p:cNvPr id="6" name="Footer Placeholder 5"/>
          <p:cNvSpPr>
            <a:spLocks noGrp="1"/>
          </p:cNvSpPr>
          <p:nvPr>
            <p:ph type="ftr" sz="quarter" idx="15"/>
          </p:nvPr>
        </p:nvSpPr>
        <p:spPr/>
        <p:txBody>
          <a:bodyPr/>
          <a:lstStyle/>
          <a:p>
            <a:pPr algn="l"/>
            <a:r>
              <a:rPr lang="en-SG" sz="1000" dirty="0"/>
              <a:t>© 2020 National University of Singapore. All Rights Reserved</a:t>
            </a:r>
            <a:endParaRPr lang="en-SG" dirty="0"/>
          </a:p>
        </p:txBody>
      </p:sp>
      <p:sp>
        <p:nvSpPr>
          <p:cNvPr id="9" name="Slide Number Placeholder 8"/>
          <p:cNvSpPr>
            <a:spLocks noGrp="1"/>
          </p:cNvSpPr>
          <p:nvPr>
            <p:ph type="sldNum" sz="quarter" idx="16"/>
          </p:nvPr>
        </p:nvSpPr>
        <p:spPr/>
        <p:txBody>
          <a:bodyPr/>
          <a:lstStyle/>
          <a:p>
            <a:fld id="{2F63C605-4FC6-46DE-BC90-871762EA3F52}" type="slidenum">
              <a:rPr lang="en-SG" smtClean="0"/>
              <a:pPr/>
              <a:t>‹#›</a:t>
            </a:fld>
            <a:endParaRPr lang="en-SG" dirty="0"/>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571508" y="26069"/>
            <a:ext cx="2595440" cy="875805"/>
          </a:xfrm>
          <a:prstGeom prst="rect">
            <a:avLst/>
          </a:prstGeom>
        </p:spPr>
      </p:pic>
    </p:spTree>
    <p:extLst>
      <p:ext uri="{BB962C8B-B14F-4D97-AF65-F5344CB8AC3E}">
        <p14:creationId xmlns:p14="http://schemas.microsoft.com/office/powerpoint/2010/main" val="7073947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3" y="250833"/>
            <a:ext cx="8800551" cy="545561"/>
          </a:xfrm>
        </p:spPr>
        <p:txBody>
          <a:bodyPr>
            <a:normAutofit/>
          </a:bodyPr>
          <a:lstStyle>
            <a:lvl1pPr>
              <a:defRPr sz="3200" b="1" cap="none" baseline="0">
                <a:solidFill>
                  <a:srgbClr val="173F7E"/>
                </a:solidFill>
                <a:latin typeface="+mj-lt"/>
                <a:cs typeface="Arial" panose="020B0604020202020204" pitchFamily="34" charset="0"/>
              </a:defRPr>
            </a:lvl1pPr>
          </a:lstStyle>
          <a:p>
            <a:r>
              <a:rPr lang="en-US" dirty="0"/>
              <a:t>Title</a:t>
            </a:r>
          </a:p>
        </p:txBody>
      </p:sp>
      <p:sp>
        <p:nvSpPr>
          <p:cNvPr id="8" name="Content Placeholder 7"/>
          <p:cNvSpPr>
            <a:spLocks noGrp="1"/>
          </p:cNvSpPr>
          <p:nvPr>
            <p:ph sz="quarter" idx="13" hasCustomPrompt="1"/>
          </p:nvPr>
        </p:nvSpPr>
        <p:spPr>
          <a:xfrm>
            <a:off x="838200" y="1182208"/>
            <a:ext cx="10515600" cy="4651375"/>
          </a:xfrm>
        </p:spPr>
        <p:txBody>
          <a:bodyPr/>
          <a:lstStyle>
            <a:lvl1pPr marL="357179" indent="-357179">
              <a:lnSpc>
                <a:spcPct val="120000"/>
              </a:lnSpc>
              <a:defRPr b="1">
                <a:solidFill>
                  <a:srgbClr val="F58220"/>
                </a:solidFill>
                <a:latin typeface="+mj-lt"/>
              </a:defRPr>
            </a:lvl1pPr>
            <a:lvl2pPr marL="804843" indent="-447663">
              <a:lnSpc>
                <a:spcPct val="120000"/>
              </a:lnSpc>
              <a:defRPr>
                <a:solidFill>
                  <a:schemeClr val="tx1">
                    <a:lumMod val="75000"/>
                    <a:lumOff val="25000"/>
                  </a:schemeClr>
                </a:solidFill>
                <a:latin typeface="+mj-lt"/>
              </a:defRPr>
            </a:lvl2pPr>
            <a:lvl3pPr marL="1163610" indent="-358766">
              <a:lnSpc>
                <a:spcPct val="120000"/>
              </a:lnSpc>
              <a:defRPr>
                <a:solidFill>
                  <a:schemeClr val="tx1">
                    <a:lumMod val="75000"/>
                    <a:lumOff val="25000"/>
                  </a:schemeClr>
                </a:solidFill>
                <a:latin typeface="+mj-lt"/>
              </a:defRPr>
            </a:lvl3pPr>
            <a:lvl4pPr marL="1520787" indent="-357179">
              <a:lnSpc>
                <a:spcPct val="120000"/>
              </a:lnSpc>
              <a:buFont typeface="Arial" panose="020B0604020202020204" pitchFamily="34" charset="0"/>
              <a:buChar char="─"/>
              <a:defRPr>
                <a:solidFill>
                  <a:schemeClr val="tx1">
                    <a:lumMod val="75000"/>
                    <a:lumOff val="25000"/>
                  </a:schemeClr>
                </a:solidFill>
                <a:latin typeface="+mj-lt"/>
              </a:defRPr>
            </a:lvl4pPr>
            <a:lvl5pPr>
              <a:defRPr>
                <a:solidFill>
                  <a:schemeClr val="tx1">
                    <a:lumMod val="75000"/>
                    <a:lumOff val="25000"/>
                  </a:schemeClr>
                </a:solidFill>
              </a:defRPr>
            </a:lvl5pPr>
          </a:lstStyle>
          <a:p>
            <a:pPr lvl="0"/>
            <a:r>
              <a:rPr lang="en-US" dirty="0"/>
              <a:t>Level 1</a:t>
            </a:r>
          </a:p>
          <a:p>
            <a:pPr lvl="1"/>
            <a:r>
              <a:rPr lang="en-US" dirty="0"/>
              <a:t>Level 2</a:t>
            </a:r>
          </a:p>
          <a:p>
            <a:pPr lvl="2"/>
            <a:r>
              <a:rPr lang="en-US" dirty="0"/>
              <a:t>Level 3</a:t>
            </a:r>
          </a:p>
          <a:p>
            <a:pPr lvl="3"/>
            <a:r>
              <a:rPr lang="en-US" dirty="0"/>
              <a:t>Level 4</a:t>
            </a:r>
          </a:p>
        </p:txBody>
      </p:sp>
      <p:sp>
        <p:nvSpPr>
          <p:cNvPr id="6" name="Date Placeholder 5"/>
          <p:cNvSpPr>
            <a:spLocks noGrp="1"/>
          </p:cNvSpPr>
          <p:nvPr>
            <p:ph type="dt" sz="half" idx="14"/>
          </p:nvPr>
        </p:nvSpPr>
        <p:spPr/>
        <p:txBody>
          <a:bodyPr/>
          <a:lstStyle/>
          <a:p>
            <a:r>
              <a:rPr lang="en-US"/>
              <a:t>(Total Slides=5) &lt;Project code, file name, version&gt;</a:t>
            </a:r>
            <a:endParaRPr lang="en-SG" dirty="0"/>
          </a:p>
        </p:txBody>
      </p:sp>
      <p:sp>
        <p:nvSpPr>
          <p:cNvPr id="11" name="Footer Placeholder 10"/>
          <p:cNvSpPr>
            <a:spLocks noGrp="1"/>
          </p:cNvSpPr>
          <p:nvPr>
            <p:ph type="ftr" sz="quarter" idx="15"/>
          </p:nvPr>
        </p:nvSpPr>
        <p:spPr/>
        <p:txBody>
          <a:bodyPr/>
          <a:lstStyle/>
          <a:p>
            <a:pPr algn="l"/>
            <a:r>
              <a:rPr lang="en-SG" sz="1000" dirty="0"/>
              <a:t>© 2020 National University of Singapore. All Rights Reserved</a:t>
            </a:r>
            <a:endParaRPr lang="en-SG" dirty="0"/>
          </a:p>
        </p:txBody>
      </p:sp>
      <p:sp>
        <p:nvSpPr>
          <p:cNvPr id="12" name="Slide Number Placeholder 11"/>
          <p:cNvSpPr>
            <a:spLocks noGrp="1"/>
          </p:cNvSpPr>
          <p:nvPr>
            <p:ph type="sldNum" sz="quarter" idx="16"/>
          </p:nvPr>
        </p:nvSpPr>
        <p:spPr/>
        <p:txBody>
          <a:bodyPr/>
          <a:lstStyle/>
          <a:p>
            <a:fld id="{2F63C605-4FC6-46DE-BC90-871762EA3F52}" type="slidenum">
              <a:rPr lang="en-SG" smtClean="0"/>
              <a:pPr/>
              <a:t>‹#›</a:t>
            </a:fld>
            <a:endParaRPr lang="en-SG" dirty="0"/>
          </a:p>
        </p:txBody>
      </p:sp>
      <p:pic>
        <p:nvPicPr>
          <p:cNvPr id="13" name="Picture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571508" y="26069"/>
            <a:ext cx="2595440" cy="875805"/>
          </a:xfrm>
          <a:prstGeom prst="rect">
            <a:avLst/>
          </a:prstGeom>
        </p:spPr>
      </p:pic>
    </p:spTree>
    <p:extLst>
      <p:ext uri="{BB962C8B-B14F-4D97-AF65-F5344CB8AC3E}">
        <p14:creationId xmlns:p14="http://schemas.microsoft.com/office/powerpoint/2010/main" val="34999322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3" y="250833"/>
            <a:ext cx="8800551" cy="545561"/>
          </a:xfrm>
        </p:spPr>
        <p:txBody>
          <a:bodyPr>
            <a:normAutofit/>
          </a:bodyPr>
          <a:lstStyle>
            <a:lvl1pPr>
              <a:defRPr sz="3200" b="1" cap="none" baseline="0">
                <a:solidFill>
                  <a:srgbClr val="173F7E"/>
                </a:solidFill>
                <a:latin typeface="+mj-lt"/>
                <a:cs typeface="Arial" panose="020B0604020202020204" pitchFamily="34" charset="0"/>
              </a:defRPr>
            </a:lvl1pPr>
          </a:lstStyle>
          <a:p>
            <a:r>
              <a:rPr lang="en-US" dirty="0"/>
              <a:t>Title</a:t>
            </a:r>
          </a:p>
        </p:txBody>
      </p:sp>
      <p:sp>
        <p:nvSpPr>
          <p:cNvPr id="13" name="Content Placeholder 12"/>
          <p:cNvSpPr>
            <a:spLocks noGrp="1"/>
          </p:cNvSpPr>
          <p:nvPr>
            <p:ph sz="quarter" idx="14" hasCustomPrompt="1"/>
          </p:nvPr>
        </p:nvSpPr>
        <p:spPr>
          <a:xfrm>
            <a:off x="6347887" y="1166818"/>
            <a:ext cx="5005916" cy="4143375"/>
          </a:xfrm>
        </p:spPr>
        <p:txBody>
          <a:bodyPr/>
          <a:lstStyle>
            <a:lvl1pPr marL="357179" indent="-357179">
              <a:defRPr b="1">
                <a:solidFill>
                  <a:srgbClr val="F58220"/>
                </a:solidFill>
                <a:latin typeface="+mj-lt"/>
              </a:defRPr>
            </a:lvl1pPr>
            <a:lvl2pPr marL="685783" indent="-328605">
              <a:defRPr>
                <a:solidFill>
                  <a:schemeClr val="tx1">
                    <a:lumMod val="75000"/>
                    <a:lumOff val="25000"/>
                  </a:schemeClr>
                </a:solidFill>
                <a:latin typeface="+mj-lt"/>
              </a:defRPr>
            </a:lvl2pPr>
            <a:lvl3pPr marL="984226" indent="-268281">
              <a:defRPr baseline="0">
                <a:solidFill>
                  <a:schemeClr val="tx1">
                    <a:lumMod val="75000"/>
                    <a:lumOff val="25000"/>
                  </a:schemeClr>
                </a:solidFill>
                <a:latin typeface="+mj-lt"/>
              </a:defRPr>
            </a:lvl3pPr>
            <a:lvl4pPr marL="1341405" indent="-357179">
              <a:buFont typeface="Arial" panose="020B0604020202020204" pitchFamily="34" charset="0"/>
              <a:buChar char="─"/>
              <a:defRPr>
                <a:solidFill>
                  <a:schemeClr val="tx1">
                    <a:lumMod val="75000"/>
                    <a:lumOff val="25000"/>
                  </a:schemeClr>
                </a:solidFill>
                <a:latin typeface="+mj-lt"/>
              </a:defRPr>
            </a:lvl4pPr>
            <a:lvl5pPr>
              <a:defRPr>
                <a:solidFill>
                  <a:schemeClr val="tx1">
                    <a:lumMod val="75000"/>
                    <a:lumOff val="25000"/>
                  </a:schemeClr>
                </a:solidFill>
              </a:defRPr>
            </a:lvl5pPr>
          </a:lstStyle>
          <a:p>
            <a:pPr lvl="0"/>
            <a:r>
              <a:rPr lang="en-US" dirty="0"/>
              <a:t>Level 1</a:t>
            </a:r>
          </a:p>
          <a:p>
            <a:pPr lvl="1"/>
            <a:r>
              <a:rPr lang="en-US" dirty="0"/>
              <a:t>Level 2</a:t>
            </a:r>
          </a:p>
          <a:p>
            <a:pPr lvl="2"/>
            <a:r>
              <a:rPr lang="en-US" dirty="0"/>
              <a:t>Level 3</a:t>
            </a:r>
          </a:p>
          <a:p>
            <a:pPr lvl="3"/>
            <a:r>
              <a:rPr lang="en-US" dirty="0"/>
              <a:t>Level 4</a:t>
            </a:r>
          </a:p>
        </p:txBody>
      </p:sp>
      <p:sp>
        <p:nvSpPr>
          <p:cNvPr id="15" name="Content Placeholder 14"/>
          <p:cNvSpPr>
            <a:spLocks noGrp="1"/>
          </p:cNvSpPr>
          <p:nvPr>
            <p:ph sz="quarter" idx="15" hasCustomPrompt="1"/>
          </p:nvPr>
        </p:nvSpPr>
        <p:spPr>
          <a:xfrm>
            <a:off x="838203" y="1166817"/>
            <a:ext cx="5125279" cy="4143375"/>
          </a:xfrm>
        </p:spPr>
        <p:txBody>
          <a:bodyPr/>
          <a:lstStyle>
            <a:lvl1pPr marL="357179" indent="-357179">
              <a:defRPr b="1">
                <a:solidFill>
                  <a:srgbClr val="F58220"/>
                </a:solidFill>
                <a:latin typeface="+mj-lt"/>
              </a:defRPr>
            </a:lvl1pPr>
            <a:lvl2pPr marL="685783" indent="-328605">
              <a:defRPr>
                <a:solidFill>
                  <a:schemeClr val="tx1">
                    <a:lumMod val="75000"/>
                    <a:lumOff val="25000"/>
                  </a:schemeClr>
                </a:solidFill>
                <a:latin typeface="+mj-lt"/>
              </a:defRPr>
            </a:lvl2pPr>
            <a:lvl3pPr marL="984226" indent="-268281">
              <a:defRPr>
                <a:solidFill>
                  <a:schemeClr val="tx1">
                    <a:lumMod val="75000"/>
                    <a:lumOff val="25000"/>
                  </a:schemeClr>
                </a:solidFill>
                <a:latin typeface="+mj-lt"/>
              </a:defRPr>
            </a:lvl3pPr>
            <a:lvl4pPr marL="1341405" indent="-357179">
              <a:buFont typeface="Arial" panose="020B0604020202020204" pitchFamily="34" charset="0"/>
              <a:buChar char="─"/>
              <a:defRPr>
                <a:solidFill>
                  <a:schemeClr val="tx1">
                    <a:lumMod val="75000"/>
                    <a:lumOff val="25000"/>
                  </a:schemeClr>
                </a:solidFill>
                <a:latin typeface="+mj-lt"/>
              </a:defRPr>
            </a:lvl4pPr>
          </a:lstStyle>
          <a:p>
            <a:pPr lvl="0"/>
            <a:r>
              <a:rPr lang="en-US" dirty="0"/>
              <a:t>Level 1</a:t>
            </a:r>
          </a:p>
          <a:p>
            <a:pPr lvl="1"/>
            <a:r>
              <a:rPr lang="en-US" dirty="0"/>
              <a:t>Level 2</a:t>
            </a:r>
          </a:p>
          <a:p>
            <a:pPr lvl="2"/>
            <a:r>
              <a:rPr lang="en-US" dirty="0"/>
              <a:t>Level 3</a:t>
            </a:r>
          </a:p>
          <a:p>
            <a:pPr lvl="3"/>
            <a:r>
              <a:rPr lang="en-US" dirty="0"/>
              <a:t>Level 4</a:t>
            </a:r>
          </a:p>
        </p:txBody>
      </p:sp>
      <p:sp>
        <p:nvSpPr>
          <p:cNvPr id="6" name="Date Placeholder 5"/>
          <p:cNvSpPr>
            <a:spLocks noGrp="1"/>
          </p:cNvSpPr>
          <p:nvPr>
            <p:ph type="dt" sz="half" idx="16"/>
          </p:nvPr>
        </p:nvSpPr>
        <p:spPr/>
        <p:txBody>
          <a:bodyPr/>
          <a:lstStyle/>
          <a:p>
            <a:r>
              <a:rPr lang="en-US"/>
              <a:t>(Total Slides=5) &lt;Project code, file name, version&gt;</a:t>
            </a:r>
            <a:endParaRPr lang="en-SG" dirty="0"/>
          </a:p>
        </p:txBody>
      </p:sp>
      <p:sp>
        <p:nvSpPr>
          <p:cNvPr id="8" name="Footer Placeholder 7"/>
          <p:cNvSpPr>
            <a:spLocks noGrp="1"/>
          </p:cNvSpPr>
          <p:nvPr>
            <p:ph type="ftr" sz="quarter" idx="17"/>
          </p:nvPr>
        </p:nvSpPr>
        <p:spPr/>
        <p:txBody>
          <a:bodyPr/>
          <a:lstStyle/>
          <a:p>
            <a:pPr algn="l"/>
            <a:r>
              <a:rPr lang="en-SG" sz="1000" dirty="0"/>
              <a:t>© 2020 National University of Singapore. All Rights Reserved</a:t>
            </a:r>
            <a:endParaRPr lang="en-SG" dirty="0"/>
          </a:p>
        </p:txBody>
      </p:sp>
      <p:sp>
        <p:nvSpPr>
          <p:cNvPr id="11" name="Slide Number Placeholder 10"/>
          <p:cNvSpPr>
            <a:spLocks noGrp="1"/>
          </p:cNvSpPr>
          <p:nvPr>
            <p:ph type="sldNum" sz="quarter" idx="18"/>
          </p:nvPr>
        </p:nvSpPr>
        <p:spPr/>
        <p:txBody>
          <a:bodyPr/>
          <a:lstStyle/>
          <a:p>
            <a:fld id="{2F63C605-4FC6-46DE-BC90-871762EA3F52}" type="slidenum">
              <a:rPr lang="en-SG" smtClean="0"/>
              <a:pPr/>
              <a:t>‹#›</a:t>
            </a:fld>
            <a:endParaRPr lang="en-SG"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571508" y="26069"/>
            <a:ext cx="2595440" cy="875805"/>
          </a:xfrm>
          <a:prstGeom prst="rect">
            <a:avLst/>
          </a:prstGeom>
        </p:spPr>
      </p:pic>
    </p:spTree>
    <p:extLst>
      <p:ext uri="{BB962C8B-B14F-4D97-AF65-F5344CB8AC3E}">
        <p14:creationId xmlns:p14="http://schemas.microsoft.com/office/powerpoint/2010/main" val="32191440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6" name="Title 1"/>
          <p:cNvSpPr>
            <a:spLocks noGrp="1"/>
          </p:cNvSpPr>
          <p:nvPr>
            <p:ph type="ctrTitle" hasCustomPrompt="1"/>
          </p:nvPr>
        </p:nvSpPr>
        <p:spPr>
          <a:xfrm>
            <a:off x="1122422" y="3318389"/>
            <a:ext cx="9882135" cy="1280230"/>
          </a:xfrm>
        </p:spPr>
        <p:txBody>
          <a:bodyPr anchor="t">
            <a:normAutofit/>
          </a:bodyPr>
          <a:lstStyle>
            <a:lvl1pPr algn="l">
              <a:defRPr sz="4400" b="1" cap="all" baseline="0">
                <a:solidFill>
                  <a:srgbClr val="173F7E"/>
                </a:solidFill>
                <a:latin typeface="+mj-lt"/>
                <a:cs typeface="Arial" panose="020B0604020202020204" pitchFamily="34" charset="0"/>
              </a:defRPr>
            </a:lvl1pPr>
          </a:lstStyle>
          <a:p>
            <a:r>
              <a:rPr lang="en-US" dirty="0"/>
              <a:t>CLICK TO ADD TITLE</a:t>
            </a:r>
          </a:p>
        </p:txBody>
      </p:sp>
      <p:sp>
        <p:nvSpPr>
          <p:cNvPr id="7" name="Subtitle 2"/>
          <p:cNvSpPr>
            <a:spLocks noGrp="1"/>
          </p:cNvSpPr>
          <p:nvPr>
            <p:ph type="subTitle" idx="1" hasCustomPrompt="1"/>
          </p:nvPr>
        </p:nvSpPr>
        <p:spPr>
          <a:xfrm>
            <a:off x="1122419" y="4778847"/>
            <a:ext cx="9151352" cy="463297"/>
          </a:xfrm>
        </p:spPr>
        <p:txBody>
          <a:bodyPr/>
          <a:lstStyle>
            <a:lvl1pPr marL="0" indent="0" algn="l">
              <a:buNone/>
              <a:defRPr sz="2400" b="1" cap="all" baseline="0">
                <a:solidFill>
                  <a:srgbClr val="33BBBC"/>
                </a:solidFill>
                <a:latin typeface="+mj-lt"/>
                <a:cs typeface="Arial" panose="020B0604020202020204" pitchFamily="34" charset="0"/>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dirty="0"/>
              <a:t>Click to Add text</a:t>
            </a:r>
          </a:p>
        </p:txBody>
      </p:sp>
      <p:sp>
        <p:nvSpPr>
          <p:cNvPr id="8" name="Date Placeholder 7"/>
          <p:cNvSpPr>
            <a:spLocks noGrp="1"/>
          </p:cNvSpPr>
          <p:nvPr>
            <p:ph type="dt" sz="half" idx="10"/>
          </p:nvPr>
        </p:nvSpPr>
        <p:spPr/>
        <p:txBody>
          <a:bodyPr/>
          <a:lstStyle/>
          <a:p>
            <a:r>
              <a:rPr lang="en-US"/>
              <a:t>(Total Slides=5) &lt;Project code, file name, version&gt;</a:t>
            </a:r>
            <a:endParaRPr lang="en-SG" dirty="0"/>
          </a:p>
        </p:txBody>
      </p:sp>
      <p:sp>
        <p:nvSpPr>
          <p:cNvPr id="12" name="Footer Placeholder 11"/>
          <p:cNvSpPr>
            <a:spLocks noGrp="1"/>
          </p:cNvSpPr>
          <p:nvPr>
            <p:ph type="ftr" sz="quarter" idx="11"/>
          </p:nvPr>
        </p:nvSpPr>
        <p:spPr/>
        <p:txBody>
          <a:bodyPr/>
          <a:lstStyle/>
          <a:p>
            <a:pPr algn="l"/>
            <a:r>
              <a:rPr lang="en-SG" sz="1000" dirty="0"/>
              <a:t>© 2020 National University of Singapore. All Rights Reserved</a:t>
            </a:r>
            <a:endParaRPr lang="en-SG" dirty="0"/>
          </a:p>
        </p:txBody>
      </p:sp>
      <p:sp>
        <p:nvSpPr>
          <p:cNvPr id="13" name="Slide Number Placeholder 12"/>
          <p:cNvSpPr>
            <a:spLocks noGrp="1"/>
          </p:cNvSpPr>
          <p:nvPr>
            <p:ph type="sldNum" sz="quarter" idx="12"/>
          </p:nvPr>
        </p:nvSpPr>
        <p:spPr/>
        <p:txBody>
          <a:bodyPr/>
          <a:lstStyle/>
          <a:p>
            <a:fld id="{2F63C605-4FC6-46DE-BC90-871762EA3F52}" type="slidenum">
              <a:rPr lang="en-SG" smtClean="0"/>
              <a:pPr/>
              <a:t>‹#›</a:t>
            </a:fld>
            <a:endParaRPr lang="en-SG" dirty="0"/>
          </a:p>
        </p:txBody>
      </p:sp>
      <p:pic>
        <p:nvPicPr>
          <p:cNvPr id="14" name="Picture 1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668478" y="58779"/>
            <a:ext cx="4046202" cy="1365350"/>
          </a:xfrm>
          <a:prstGeom prst="rect">
            <a:avLst/>
          </a:prstGeom>
        </p:spPr>
      </p:pic>
    </p:spTree>
    <p:extLst>
      <p:ext uri="{BB962C8B-B14F-4D97-AF65-F5344CB8AC3E}">
        <p14:creationId xmlns:p14="http://schemas.microsoft.com/office/powerpoint/2010/main" val="214205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3" y="250833"/>
            <a:ext cx="8800551" cy="545561"/>
          </a:xfrm>
        </p:spPr>
        <p:txBody>
          <a:bodyPr>
            <a:normAutofit/>
          </a:bodyPr>
          <a:lstStyle>
            <a:lvl1pPr>
              <a:defRPr sz="3200" b="1" cap="none" baseline="0">
                <a:solidFill>
                  <a:srgbClr val="173F7E"/>
                </a:solidFill>
                <a:latin typeface="+mj-lt"/>
                <a:cs typeface="Arial" panose="020B0604020202020204" pitchFamily="34" charset="0"/>
              </a:defRPr>
            </a:lvl1pPr>
          </a:lstStyle>
          <a:p>
            <a:r>
              <a:rPr lang="en-US" dirty="0"/>
              <a:t>Title</a:t>
            </a:r>
          </a:p>
        </p:txBody>
      </p:sp>
      <p:sp>
        <p:nvSpPr>
          <p:cNvPr id="6" name="Date Placeholder 5"/>
          <p:cNvSpPr>
            <a:spLocks noGrp="1"/>
          </p:cNvSpPr>
          <p:nvPr>
            <p:ph type="dt" sz="half" idx="10"/>
          </p:nvPr>
        </p:nvSpPr>
        <p:spPr/>
        <p:txBody>
          <a:bodyPr/>
          <a:lstStyle/>
          <a:p>
            <a:r>
              <a:rPr lang="en-US"/>
              <a:t>(Total Slides=5) &lt;Project code, file name, version&gt;</a:t>
            </a:r>
            <a:endParaRPr lang="en-SG" dirty="0"/>
          </a:p>
        </p:txBody>
      </p:sp>
      <p:sp>
        <p:nvSpPr>
          <p:cNvPr id="10" name="Footer Placeholder 9"/>
          <p:cNvSpPr>
            <a:spLocks noGrp="1"/>
          </p:cNvSpPr>
          <p:nvPr>
            <p:ph type="ftr" sz="quarter" idx="11"/>
          </p:nvPr>
        </p:nvSpPr>
        <p:spPr/>
        <p:txBody>
          <a:bodyPr/>
          <a:lstStyle/>
          <a:p>
            <a:pPr algn="l"/>
            <a:r>
              <a:rPr lang="en-SG" sz="1000"/>
              <a:t>© 2017 National University of Singapore. All Rights Reserved</a:t>
            </a:r>
            <a:endParaRPr lang="en-SG" dirty="0"/>
          </a:p>
        </p:txBody>
      </p:sp>
      <p:sp>
        <p:nvSpPr>
          <p:cNvPr id="11" name="Slide Number Placeholder 10"/>
          <p:cNvSpPr>
            <a:spLocks noGrp="1"/>
          </p:cNvSpPr>
          <p:nvPr>
            <p:ph type="sldNum" sz="quarter" idx="12"/>
          </p:nvPr>
        </p:nvSpPr>
        <p:spPr/>
        <p:txBody>
          <a:bodyPr/>
          <a:lstStyle/>
          <a:p>
            <a:fld id="{2F63C605-4FC6-46DE-BC90-871762EA3F52}" type="slidenum">
              <a:rPr lang="en-SG" smtClean="0"/>
              <a:pPr/>
              <a:t>‹#›</a:t>
            </a:fld>
            <a:endParaRPr lang="en-SG"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571508" y="26069"/>
            <a:ext cx="2595440" cy="875805"/>
          </a:xfrm>
          <a:prstGeom prst="rect">
            <a:avLst/>
          </a:prstGeom>
        </p:spPr>
      </p:pic>
    </p:spTree>
    <p:extLst>
      <p:ext uri="{BB962C8B-B14F-4D97-AF65-F5344CB8AC3E}">
        <p14:creationId xmlns:p14="http://schemas.microsoft.com/office/powerpoint/2010/main" val="252178166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9"/>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4"/>
          </p:nvPr>
        </p:nvSpPr>
        <p:spPr>
          <a:xfrm>
            <a:off x="11437776" y="6492879"/>
            <a:ext cx="754224" cy="365125"/>
          </a:xfrm>
          <a:prstGeom prst="rect">
            <a:avLst/>
          </a:prstGeom>
        </p:spPr>
        <p:txBody>
          <a:bodyPr vert="horz" lIns="91440" tIns="45720" rIns="91440" bIns="45720" rtlCol="0" anchor="ctr"/>
          <a:lstStyle>
            <a:lvl1pPr algn="r">
              <a:defRPr sz="1000">
                <a:solidFill>
                  <a:schemeClr val="tx1">
                    <a:tint val="75000"/>
                  </a:schemeClr>
                </a:solidFill>
                <a:latin typeface="Arial" panose="020B0604020202020204" pitchFamily="34" charset="0"/>
                <a:cs typeface="Arial" panose="020B0604020202020204" pitchFamily="34" charset="0"/>
              </a:defRPr>
            </a:lvl1pPr>
          </a:lstStyle>
          <a:p>
            <a:fld id="{2F63C605-4FC6-46DE-BC90-871762EA3F52}" type="slidenum">
              <a:rPr lang="en-SG" smtClean="0"/>
              <a:pPr/>
              <a:t>‹#›</a:t>
            </a:fld>
            <a:endParaRPr lang="en-SG" dirty="0"/>
          </a:p>
        </p:txBody>
      </p:sp>
      <p:sp>
        <p:nvSpPr>
          <p:cNvPr id="9" name="Date Placeholder 3"/>
          <p:cNvSpPr>
            <a:spLocks noGrp="1"/>
          </p:cNvSpPr>
          <p:nvPr>
            <p:ph type="dt" sz="half" idx="2"/>
          </p:nvPr>
        </p:nvSpPr>
        <p:spPr>
          <a:xfrm>
            <a:off x="154709" y="6492878"/>
            <a:ext cx="6298304" cy="365125"/>
          </a:xfrm>
          <a:prstGeom prst="rect">
            <a:avLst/>
          </a:prstGeom>
        </p:spPr>
        <p:txBody>
          <a:bodyPr vert="horz" lIns="91440" tIns="45720" rIns="91440" bIns="45720" rtlCol="0" anchor="ctr"/>
          <a:lstStyle>
            <a:lvl1pPr algn="l">
              <a:defRPr sz="1000" baseline="0">
                <a:solidFill>
                  <a:srgbClr val="898989"/>
                </a:solidFill>
                <a:latin typeface="Arial" panose="020B0604020202020204" pitchFamily="34" charset="0"/>
              </a:defRPr>
            </a:lvl1pPr>
          </a:lstStyle>
          <a:p>
            <a:r>
              <a:rPr lang="en-US"/>
              <a:t>(Total Slides=5) &lt;Project code, file name, version&gt;</a:t>
            </a:r>
            <a:endParaRPr lang="en-SG" dirty="0"/>
          </a:p>
        </p:txBody>
      </p:sp>
      <p:sp>
        <p:nvSpPr>
          <p:cNvPr id="10" name="Footer Placeholder 4"/>
          <p:cNvSpPr>
            <a:spLocks noGrp="1"/>
          </p:cNvSpPr>
          <p:nvPr>
            <p:ph type="ftr" sz="quarter" idx="3"/>
          </p:nvPr>
        </p:nvSpPr>
        <p:spPr>
          <a:xfrm>
            <a:off x="6536988" y="6492879"/>
            <a:ext cx="4816813" cy="365125"/>
          </a:xfrm>
          <a:prstGeom prst="rect">
            <a:avLst/>
          </a:prstGeom>
        </p:spPr>
        <p:txBody>
          <a:bodyPr vert="horz" lIns="91440" tIns="45720" rIns="91440" bIns="45720" rtlCol="0" anchor="ctr"/>
          <a:lstStyle>
            <a:lvl1pPr algn="ctr">
              <a:defRPr sz="1200" baseline="0">
                <a:solidFill>
                  <a:srgbClr val="898989"/>
                </a:solidFill>
                <a:latin typeface="Arial" panose="020B0604020202020204" pitchFamily="34" charset="0"/>
              </a:defRPr>
            </a:lvl1pPr>
          </a:lstStyle>
          <a:p>
            <a:pPr algn="l"/>
            <a:r>
              <a:rPr lang="en-SG" sz="1000"/>
              <a:t>© 2017 National University of Singapore. All Rights Reserved</a:t>
            </a:r>
            <a:endParaRPr lang="en-SG" dirty="0"/>
          </a:p>
        </p:txBody>
      </p:sp>
    </p:spTree>
    <p:extLst>
      <p:ext uri="{BB962C8B-B14F-4D97-AF65-F5344CB8AC3E}">
        <p14:creationId xmlns:p14="http://schemas.microsoft.com/office/powerpoint/2010/main" val="3929712587"/>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Lst>
  <p:hf hdr="0" dt="0"/>
  <p:txStyles>
    <p:titleStyle>
      <a:lvl1pPr algn="l" defTabSz="914377" rtl="0" eaLnBrk="1" latinLnBrk="0" hangingPunct="1">
        <a:lnSpc>
          <a:spcPct val="90000"/>
        </a:lnSpc>
        <a:spcBef>
          <a:spcPct val="0"/>
        </a:spcBef>
        <a:buNone/>
        <a:defRPr sz="4400" kern="1200">
          <a:solidFill>
            <a:schemeClr val="tx1"/>
          </a:solidFill>
          <a:latin typeface="Arial" panose="020B0604020202020204" pitchFamily="34" charset="0"/>
          <a:ea typeface="+mj-ea"/>
          <a:cs typeface="Arial" panose="020B0604020202020204" pitchFamily="34" charset="0"/>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hyperlink" Target="https://www.productfocus.com/product-management-resources/infographics/business-case-contents/" TargetMode="Externa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package" Target="../embeddings/Microsoft_Word_Document.docx"/><Relationship Id="rId2" Type="http://schemas.openxmlformats.org/officeDocument/2006/relationships/slideLayout" Target="../slideLayouts/slideLayout3.xml"/><Relationship Id="rId1" Type="http://schemas.openxmlformats.org/officeDocument/2006/relationships/vmlDrawing" Target="../drawings/vmlDrawing1.vml"/><Relationship Id="rId6" Type="http://schemas.openxmlformats.org/officeDocument/2006/relationships/image" Target="../media/image10.wmf"/><Relationship Id="rId5" Type="http://schemas.openxmlformats.org/officeDocument/2006/relationships/oleObject" Target="../embeddings/oleObject1.bin"/><Relationship Id="rId4" Type="http://schemas.openxmlformats.org/officeDocument/2006/relationships/image" Target="../media/image9.wmf"/></Relationships>
</file>

<file path=ppt/slides/_rels/slide12.xml.rels><?xml version="1.0" encoding="UTF-8" standalone="yes"?>
<Relationships xmlns="http://schemas.openxmlformats.org/package/2006/relationships"><Relationship Id="rId2" Type="http://schemas.openxmlformats.org/officeDocument/2006/relationships/hyperlink" Target="https://github.com/IRS-PM/Workshop-Project-Submission-Template" TargetMode="Externa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IRS-PM" TargetMode="External"/><Relationship Id="rId2" Type="http://schemas.openxmlformats.org/officeDocument/2006/relationships/hyperlink" Target="https://github.com/ISA-IPA" TargetMode="Externa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hyperlink" Target="https://github.com/IRS-MR/IRS-MR-2019-01-19-IS1PT-GRP-aiVoyagers-S3P-smart-sec-school-proposer" TargetMode="External"/></Relationships>
</file>

<file path=ppt/slides/_rels/slide18.xml.rels><?xml version="1.0" encoding="UTF-8" standalone="yes"?>
<Relationships xmlns="http://schemas.openxmlformats.org/package/2006/relationships"><Relationship Id="rId3" Type="http://schemas.openxmlformats.org/officeDocument/2006/relationships/hyperlink" Target="https://github.com/IRS-RS/IRS-RS-2019-03-09-IS1PT-GRP-aiVoyagers-irs-Intelligent-Rapid-Shuttle" TargetMode="External"/><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hyperlink" Target="https://github.com/IRS-MR/IRS-MR-2019-01-19-IS1PT-GRP-Pepper-DepressionScreeningSystem"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hyperlink" Target="https://github.com/IRS-RS/IRS-RS-2019-03-09-IS1PT-GRP-Pepper-PatientMatchingSystem"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hyperlink" Target="https://github.com/IRS-MR/IRS-MR-2019-01-19-IS1PT-GRP-HEX-LOH_Disposition_Decision-Making_Process_System" TargetMode="External"/></Relationships>
</file>

<file path=ppt/slides/_rels/slide22.xml.rels><?xml version="1.0" encoding="UTF-8" standalone="yes"?>
<Relationships xmlns="http://schemas.openxmlformats.org/package/2006/relationships"><Relationship Id="rId3" Type="http://schemas.openxmlformats.org/officeDocument/2006/relationships/hyperlink" Target="https://github.com/IRS-RS/IRS-RS-2019-03-09-IS01PT-GRP-Hex-Sdot_Scheduling_and_Dispatch_Optimization_Tool" TargetMode="External"/><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hyperlink" Target="https://www.redhat.com/en/resources/building-a-clinical-decision-engine-rtinsights-article" TargetMode="External"/></Relationships>
</file>

<file path=ppt/slides/_rels/slide24.xml.rels><?xml version="1.0" encoding="UTF-8" standalone="yes"?>
<Relationships xmlns="http://schemas.openxmlformats.org/package/2006/relationships"><Relationship Id="rId3" Type="http://schemas.openxmlformats.org/officeDocument/2006/relationships/hyperlink" Target="https://github.com/IRS-RS/IRS-MRS-2019-07-01-IS01FT-GRP9-Meal-Planner-for-Diabetics" TargetMode="External"/><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25.xml.rels><?xml version="1.0" encoding="UTF-8" standalone="yes"?>
<Relationships xmlns="http://schemas.openxmlformats.org/package/2006/relationships"><Relationship Id="rId3" Type="http://schemas.openxmlformats.org/officeDocument/2006/relationships/hyperlink" Target="https://github.com/IRS-RS/IRS-MRS-2019-07-01-IS01FT-GRP1-ISS-COURSE-RECOMMENDER-SYSTEM" TargetMode="External"/><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21.png"/><Relationship Id="rId4" Type="http://schemas.openxmlformats.org/officeDocument/2006/relationships/image" Target="../media/image20.png"/></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image" Target="../media/image23.png"/><Relationship Id="rId4" Type="http://schemas.openxmlformats.org/officeDocument/2006/relationships/hyperlink" Target="https://github.com/IRS-RS/IRS-MRS-2019-07-01-IS01FT-GRP5-Intelliship" TargetMode="Externa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8" Type="http://schemas.openxmlformats.org/officeDocument/2006/relationships/hyperlink" Target="https://github.com/IRS-PM/Workshop-Project-Submission-Template-GA-Optimizer" TargetMode="External"/><Relationship Id="rId13" Type="http://schemas.openxmlformats.org/officeDocument/2006/relationships/hyperlink" Target="https://github.com/IRS-PM" TargetMode="External"/><Relationship Id="rId3" Type="http://schemas.openxmlformats.org/officeDocument/2006/relationships/hyperlink" Target="https://www.cdc.gov/ncbddd/actearly/index.html" TargetMode="External"/><Relationship Id="rId7" Type="http://schemas.openxmlformats.org/officeDocument/2006/relationships/hyperlink" Target="https://github.com/IRS-PM/Workshop-Project-Submission-Template-Trading" TargetMode="External"/><Relationship Id="rId12" Type="http://schemas.openxmlformats.org/officeDocument/2006/relationships/hyperlink" Target="https://mycroft.ai/" TargetMode="External"/><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hyperlink" Target="https://github.com/IRS-CGS/IRS-CS-2019-04-27-IS1PT-GRP-ISSChatBot" TargetMode="External"/><Relationship Id="rId11" Type="http://schemas.openxmlformats.org/officeDocument/2006/relationships/hyperlink" Target="https://dialogflow.com/" TargetMode="External"/><Relationship Id="rId5" Type="http://schemas.openxmlformats.org/officeDocument/2006/relationships/hyperlink" Target="https://github.com/IRS-MR/IRS-MR-2019-01-19-IS1PT-GRP-X-Men-Online_Order_Management_System" TargetMode="External"/><Relationship Id="rId10" Type="http://schemas.openxmlformats.org/officeDocument/2006/relationships/hyperlink" Target="https://www.ibm.com/cloud/watson-assistant/" TargetMode="External"/><Relationship Id="rId4" Type="http://schemas.openxmlformats.org/officeDocument/2006/relationships/hyperlink" Target="http://www.brain-power.com/" TargetMode="External"/><Relationship Id="rId9" Type="http://schemas.openxmlformats.org/officeDocument/2006/relationships/hyperlink" Target="https://www.ibm.com/cloud/garage/architectures/cognitiveDiscoveryDomain/overview"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5"/>
          </p:nvPr>
        </p:nvSpPr>
        <p:spPr/>
        <p:txBody>
          <a:bodyPr/>
          <a:lstStyle/>
          <a:p>
            <a:pPr algn="l"/>
            <a:r>
              <a:rPr lang="en-SG" sz="1000" dirty="0"/>
              <a:t>© 2019 National University of Singapore. All Rights Reserved</a:t>
            </a:r>
            <a:endParaRPr lang="en-SG" dirty="0"/>
          </a:p>
        </p:txBody>
      </p:sp>
      <p:sp>
        <p:nvSpPr>
          <p:cNvPr id="5" name="Slide Number Placeholder 4"/>
          <p:cNvSpPr>
            <a:spLocks noGrp="1"/>
          </p:cNvSpPr>
          <p:nvPr>
            <p:ph type="sldNum" sz="quarter" idx="16"/>
          </p:nvPr>
        </p:nvSpPr>
        <p:spPr/>
        <p:txBody>
          <a:bodyPr/>
          <a:lstStyle/>
          <a:p>
            <a:fld id="{2F63C605-4FC6-46DE-BC90-871762EA3F52}" type="slidenum">
              <a:rPr lang="en-SG" smtClean="0"/>
              <a:pPr/>
              <a:t>1</a:t>
            </a:fld>
            <a:endParaRPr lang="en-SG" dirty="0"/>
          </a:p>
        </p:txBody>
      </p:sp>
      <p:sp>
        <p:nvSpPr>
          <p:cNvPr id="12" name="Title 1">
            <a:extLst>
              <a:ext uri="{FF2B5EF4-FFF2-40B4-BE49-F238E27FC236}">
                <a16:creationId xmlns:a16="http://schemas.microsoft.com/office/drawing/2014/main" id="{862777D8-C512-4C55-9AA6-4E12A762E806}"/>
              </a:ext>
            </a:extLst>
          </p:cNvPr>
          <p:cNvSpPr txBox="1">
            <a:spLocks/>
          </p:cNvSpPr>
          <p:nvPr/>
        </p:nvSpPr>
        <p:spPr>
          <a:xfrm>
            <a:off x="1688453" y="1857082"/>
            <a:ext cx="9882135" cy="1105648"/>
          </a:xfrm>
          <a:prstGeom prst="rect">
            <a:avLst/>
          </a:prstGeom>
        </p:spPr>
        <p:txBody>
          <a:bodyPr vert="horz" lIns="91440" tIns="45720" rIns="91440" bIns="45720" rtlCol="0" anchor="ctr">
            <a:noAutofit/>
          </a:bodyPr>
          <a:lstStyle>
            <a:lvl1pPr algn="l" defTabSz="914377" rtl="0" eaLnBrk="1" latinLnBrk="0" hangingPunct="1">
              <a:lnSpc>
                <a:spcPct val="90000"/>
              </a:lnSpc>
              <a:spcBef>
                <a:spcPct val="0"/>
              </a:spcBef>
              <a:buNone/>
              <a:defRPr sz="3200" b="1" kern="1200" cap="none" baseline="0">
                <a:solidFill>
                  <a:srgbClr val="173F7E"/>
                </a:solidFill>
                <a:latin typeface="+mj-lt"/>
                <a:ea typeface="+mj-ea"/>
                <a:cs typeface="Arial" panose="020B0604020202020204" pitchFamily="34" charset="0"/>
              </a:defRPr>
            </a:lvl1pPr>
          </a:lstStyle>
          <a:p>
            <a:r>
              <a:rPr lang="en-SG" sz="4000" dirty="0"/>
              <a:t>PRACTICE MODULE</a:t>
            </a:r>
            <a:br>
              <a:rPr lang="en-SG" sz="4000" dirty="0"/>
            </a:br>
            <a:br>
              <a:rPr lang="en-SG" sz="2800" b="0" dirty="0"/>
            </a:br>
            <a:r>
              <a:rPr lang="en-SG" sz="2800" b="0" dirty="0">
                <a:solidFill>
                  <a:schemeClr val="accent1"/>
                </a:solidFill>
              </a:rPr>
              <a:t>	Machine Reasoning 	(MR) </a:t>
            </a:r>
            <a:br>
              <a:rPr lang="en-SG" sz="2800" b="0" dirty="0">
                <a:solidFill>
                  <a:schemeClr val="accent1"/>
                </a:solidFill>
              </a:rPr>
            </a:br>
            <a:r>
              <a:rPr lang="en-SG" sz="2800" b="0" dirty="0">
                <a:solidFill>
                  <a:schemeClr val="accent1"/>
                </a:solidFill>
              </a:rPr>
              <a:t>	Reasoning Systems 	(RS)</a:t>
            </a:r>
            <a:br>
              <a:rPr lang="en-SG" sz="2800" b="0" dirty="0">
                <a:solidFill>
                  <a:schemeClr val="accent1"/>
                </a:solidFill>
              </a:rPr>
            </a:br>
            <a:r>
              <a:rPr lang="en-SG" sz="2800" b="0" dirty="0">
                <a:solidFill>
                  <a:schemeClr val="accent1"/>
                </a:solidFill>
              </a:rPr>
              <a:t>	Cognitive Systems 	(CGS)</a:t>
            </a:r>
            <a:br>
              <a:rPr lang="en-SG" sz="2800" b="0" dirty="0">
                <a:solidFill>
                  <a:schemeClr val="accent1"/>
                </a:solidFill>
              </a:rPr>
            </a:br>
            <a:endParaRPr lang="en-SG" sz="2800" b="0" dirty="0">
              <a:solidFill>
                <a:schemeClr val="accent1"/>
              </a:solidFill>
            </a:endParaRPr>
          </a:p>
        </p:txBody>
      </p:sp>
      <p:sp>
        <p:nvSpPr>
          <p:cNvPr id="13" name="Subtitle 4">
            <a:extLst>
              <a:ext uri="{FF2B5EF4-FFF2-40B4-BE49-F238E27FC236}">
                <a16:creationId xmlns:a16="http://schemas.microsoft.com/office/drawing/2014/main" id="{25B5AC83-B865-428C-8F0E-E516C85D91BE}"/>
              </a:ext>
            </a:extLst>
          </p:cNvPr>
          <p:cNvSpPr txBox="1">
            <a:spLocks/>
          </p:cNvSpPr>
          <p:nvPr/>
        </p:nvSpPr>
        <p:spPr>
          <a:xfrm>
            <a:off x="1688453" y="4671607"/>
            <a:ext cx="9151352" cy="463297"/>
          </a:xfrm>
          <a:prstGeom prst="rect">
            <a:avLst/>
          </a:prstGeom>
        </p:spPr>
        <p:txBody>
          <a:bodyPr>
            <a:noAutofit/>
          </a:bodyPr>
          <a:lst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3000" b="1" dirty="0">
                <a:solidFill>
                  <a:schemeClr val="accent4"/>
                </a:solidFill>
                <a:latin typeface="+mj-lt"/>
              </a:rPr>
              <a:t>FOR CERTIFICATE IN: </a:t>
            </a:r>
          </a:p>
          <a:p>
            <a:pPr marL="0" indent="0">
              <a:buNone/>
            </a:pPr>
            <a:r>
              <a:rPr lang="en-GB" sz="3000" b="1" dirty="0">
                <a:solidFill>
                  <a:schemeClr val="accent4"/>
                </a:solidFill>
                <a:latin typeface="+mj-lt"/>
              </a:rPr>
              <a:t>INTELLIGENT Reasoning Systems (IRS)</a:t>
            </a:r>
          </a:p>
        </p:txBody>
      </p:sp>
    </p:spTree>
    <p:extLst>
      <p:ext uri="{BB962C8B-B14F-4D97-AF65-F5344CB8AC3E}">
        <p14:creationId xmlns:p14="http://schemas.microsoft.com/office/powerpoint/2010/main" val="31428266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6"/>
          </p:nvPr>
        </p:nvSpPr>
        <p:spPr/>
        <p:txBody>
          <a:bodyPr/>
          <a:lstStyle/>
          <a:p>
            <a:fld id="{2F63C605-4FC6-46DE-BC90-871762EA3F52}" type="slidenum">
              <a:rPr lang="en-SG" smtClean="0"/>
              <a:pPr/>
              <a:t>10</a:t>
            </a:fld>
            <a:endParaRPr lang="en-SG" dirty="0"/>
          </a:p>
        </p:txBody>
      </p:sp>
      <p:sp>
        <p:nvSpPr>
          <p:cNvPr id="6" name="Footer Placeholder 7"/>
          <p:cNvSpPr>
            <a:spLocks noGrp="1"/>
          </p:cNvSpPr>
          <p:nvPr>
            <p:ph type="ftr" sz="quarter" idx="15"/>
          </p:nvPr>
        </p:nvSpPr>
        <p:spPr>
          <a:xfrm>
            <a:off x="7238446" y="6492875"/>
            <a:ext cx="3872141" cy="365125"/>
          </a:xfrm>
        </p:spPr>
        <p:txBody>
          <a:bodyPr/>
          <a:lstStyle/>
          <a:p>
            <a:pPr algn="l"/>
            <a:r>
              <a:rPr lang="en-SG" sz="1050" dirty="0"/>
              <a:t>© 2019 National University of Singapore. All Rights Reserved</a:t>
            </a:r>
            <a:endParaRPr lang="en-SG" sz="1400" dirty="0"/>
          </a:p>
        </p:txBody>
      </p:sp>
      <p:sp>
        <p:nvSpPr>
          <p:cNvPr id="3" name="Title 2"/>
          <p:cNvSpPr>
            <a:spLocks noGrp="1"/>
          </p:cNvSpPr>
          <p:nvPr>
            <p:ph type="title"/>
          </p:nvPr>
        </p:nvSpPr>
        <p:spPr/>
        <p:txBody>
          <a:bodyPr>
            <a:noAutofit/>
          </a:bodyPr>
          <a:lstStyle/>
          <a:p>
            <a:pPr>
              <a:lnSpc>
                <a:spcPct val="130000"/>
              </a:lnSpc>
            </a:pPr>
            <a:r>
              <a:rPr lang="en-SG" dirty="0"/>
              <a:t>Practice Module : MVP Project</a:t>
            </a:r>
            <a:endParaRPr lang="en-SG" cap="all" dirty="0"/>
          </a:p>
        </p:txBody>
      </p:sp>
      <p:sp>
        <p:nvSpPr>
          <p:cNvPr id="10" name="Content Placeholder 2"/>
          <p:cNvSpPr>
            <a:spLocks noGrp="1"/>
          </p:cNvSpPr>
          <p:nvPr>
            <p:ph sz="quarter" idx="13"/>
          </p:nvPr>
        </p:nvSpPr>
        <p:spPr>
          <a:xfrm>
            <a:off x="838200" y="1182208"/>
            <a:ext cx="11353800" cy="5675792"/>
          </a:xfrm>
        </p:spPr>
        <p:txBody>
          <a:bodyPr>
            <a:normAutofit fontScale="92500" lnSpcReduction="20000"/>
          </a:bodyPr>
          <a:lstStyle/>
          <a:p>
            <a:pPr marL="0" indent="0">
              <a:buNone/>
            </a:pPr>
            <a:r>
              <a:rPr lang="en-SG" sz="3600" dirty="0">
                <a:solidFill>
                  <a:schemeClr val="accent4"/>
                </a:solidFill>
              </a:rPr>
              <a:t>[ Group Project ] </a:t>
            </a:r>
            <a:r>
              <a:rPr lang="en-SG" sz="3600" dirty="0">
                <a:solidFill>
                  <a:schemeClr val="accent2"/>
                </a:solidFill>
              </a:rPr>
              <a:t>What to develop?</a:t>
            </a:r>
            <a:r>
              <a:rPr lang="en-SG" sz="3600" dirty="0"/>
              <a:t> </a:t>
            </a:r>
          </a:p>
          <a:p>
            <a:pPr lvl="1"/>
            <a:r>
              <a:rPr lang="pt-BR" sz="1800" dirty="0">
                <a:solidFill>
                  <a:schemeClr val="accent2"/>
                </a:solidFill>
              </a:rPr>
              <a:t>A 5-minute video clip to </a:t>
            </a:r>
            <a:r>
              <a:rPr lang="pt-BR" sz="1800" b="1" u="sng" dirty="0">
                <a:solidFill>
                  <a:schemeClr val="accent2"/>
                </a:solidFill>
              </a:rPr>
              <a:t>promote/sell</a:t>
            </a:r>
            <a:r>
              <a:rPr lang="pt-BR" sz="1800" dirty="0">
                <a:solidFill>
                  <a:schemeClr val="accent2"/>
                </a:solidFill>
              </a:rPr>
              <a:t> your system/solution, covering: </a:t>
            </a:r>
          </a:p>
          <a:p>
            <a:pPr lvl="2"/>
            <a:r>
              <a:rPr lang="pt-BR" sz="1600" dirty="0"/>
              <a:t>Business Pain &amp; Value; Use Case Demo; Pricing;</a:t>
            </a:r>
            <a:endParaRPr lang="en-SG" sz="1600" dirty="0"/>
          </a:p>
          <a:p>
            <a:pPr lvl="1"/>
            <a:r>
              <a:rPr lang="pt-BR" sz="1800" dirty="0">
                <a:solidFill>
                  <a:schemeClr val="accent2"/>
                </a:solidFill>
              </a:rPr>
              <a:t>A 5-minute video clip to </a:t>
            </a:r>
            <a:r>
              <a:rPr lang="pt-BR" sz="1800" b="1" u="sng" dirty="0">
                <a:solidFill>
                  <a:schemeClr val="accent2"/>
                </a:solidFill>
              </a:rPr>
              <a:t>describle high level system design</a:t>
            </a:r>
            <a:r>
              <a:rPr lang="pt-BR" sz="1800" dirty="0">
                <a:solidFill>
                  <a:schemeClr val="accent2"/>
                </a:solidFill>
              </a:rPr>
              <a:t> your system/solution, covering: </a:t>
            </a:r>
          </a:p>
          <a:p>
            <a:pPr lvl="2"/>
            <a:r>
              <a:rPr lang="pt-BR" sz="1600" dirty="0"/>
              <a:t>System Design; Technical explanation of use cases;</a:t>
            </a:r>
            <a:endParaRPr lang="en-SG" sz="1600" dirty="0"/>
          </a:p>
          <a:p>
            <a:pPr lvl="1"/>
            <a:r>
              <a:rPr lang="en-SG" sz="1800" dirty="0">
                <a:solidFill>
                  <a:schemeClr val="accent2"/>
                </a:solidFill>
              </a:rPr>
              <a:t>A </a:t>
            </a:r>
            <a:r>
              <a:rPr lang="en-SG" sz="1800" b="1" dirty="0">
                <a:solidFill>
                  <a:schemeClr val="accent2"/>
                </a:solidFill>
              </a:rPr>
              <a:t>runnable</a:t>
            </a:r>
            <a:r>
              <a:rPr lang="en-SG" sz="1800" dirty="0">
                <a:solidFill>
                  <a:schemeClr val="accent2"/>
                </a:solidFill>
              </a:rPr>
              <a:t> intelligent reasoning system;</a:t>
            </a:r>
            <a:endParaRPr lang="en-AU" sz="1800" dirty="0">
              <a:solidFill>
                <a:schemeClr val="accent2"/>
              </a:solidFill>
            </a:endParaRPr>
          </a:p>
          <a:p>
            <a:pPr lvl="1"/>
            <a:r>
              <a:rPr lang="en-SG" sz="1800" dirty="0">
                <a:solidFill>
                  <a:schemeClr val="accent2"/>
                </a:solidFill>
              </a:rPr>
              <a:t>A </a:t>
            </a:r>
            <a:r>
              <a:rPr lang="en-SG" sz="1800" b="1" dirty="0">
                <a:solidFill>
                  <a:schemeClr val="accent2"/>
                </a:solidFill>
              </a:rPr>
              <a:t>group project report</a:t>
            </a:r>
            <a:r>
              <a:rPr lang="en-SG" sz="1800" dirty="0">
                <a:solidFill>
                  <a:schemeClr val="accent2"/>
                </a:solidFill>
              </a:rPr>
              <a:t> with relevant attachments, including:</a:t>
            </a:r>
          </a:p>
          <a:p>
            <a:pPr lvl="2"/>
            <a:r>
              <a:rPr lang="en-SG" sz="1600" dirty="0">
                <a:hlinkClick r:id="rId2"/>
              </a:rPr>
              <a:t>Business Case</a:t>
            </a:r>
            <a:r>
              <a:rPr lang="en-SG" sz="1600" dirty="0"/>
              <a:t> / Product Plan / Market Research</a:t>
            </a:r>
          </a:p>
          <a:p>
            <a:pPr lvl="2"/>
            <a:r>
              <a:rPr lang="en-SG" sz="1600" dirty="0"/>
              <a:t>System Design / Model</a:t>
            </a:r>
          </a:p>
          <a:p>
            <a:pPr lvl="2"/>
            <a:r>
              <a:rPr lang="en-SG" sz="1600" dirty="0"/>
              <a:t>System Development &amp; Implementation in tools, e.g. KIE suite, python, </a:t>
            </a:r>
            <a:r>
              <a:rPr lang="en-SG" sz="1600" dirty="0" err="1"/>
              <a:t>Dialogflow</a:t>
            </a:r>
            <a:r>
              <a:rPr lang="en-SG" sz="1600" dirty="0"/>
              <a:t>, </a:t>
            </a:r>
            <a:r>
              <a:rPr lang="en-SG" sz="1600" dirty="0" err="1"/>
              <a:t>MyCroft</a:t>
            </a:r>
            <a:r>
              <a:rPr lang="en-SG" sz="1600" dirty="0"/>
              <a:t> AI.</a:t>
            </a:r>
          </a:p>
          <a:p>
            <a:pPr lvl="1"/>
            <a:r>
              <a:rPr lang="en-SG" sz="1800" dirty="0">
                <a:solidFill>
                  <a:schemeClr val="accent2"/>
                </a:solidFill>
              </a:rPr>
              <a:t>Appendix of </a:t>
            </a:r>
            <a:r>
              <a:rPr lang="en-SG" sz="1800" b="1" dirty="0">
                <a:solidFill>
                  <a:schemeClr val="accent2"/>
                </a:solidFill>
              </a:rPr>
              <a:t>report</a:t>
            </a:r>
            <a:r>
              <a:rPr lang="en-SG" sz="1800" dirty="0">
                <a:solidFill>
                  <a:schemeClr val="accent2"/>
                </a:solidFill>
              </a:rPr>
              <a:t>: Project Proposal</a:t>
            </a:r>
          </a:p>
          <a:p>
            <a:pPr lvl="1"/>
            <a:r>
              <a:rPr lang="en-SG" sz="1800" dirty="0">
                <a:solidFill>
                  <a:schemeClr val="accent2"/>
                </a:solidFill>
              </a:rPr>
              <a:t>Appendix of </a:t>
            </a:r>
            <a:r>
              <a:rPr lang="en-SG" sz="1800" b="1" dirty="0">
                <a:solidFill>
                  <a:schemeClr val="accent2"/>
                </a:solidFill>
              </a:rPr>
              <a:t>report</a:t>
            </a:r>
            <a:r>
              <a:rPr lang="en-SG" sz="1800" dirty="0">
                <a:solidFill>
                  <a:schemeClr val="accent2"/>
                </a:solidFill>
              </a:rPr>
              <a:t>: Mapped System Functionalities against knowledge, techniques and skills of modular courses: MR, RS, CGS</a:t>
            </a:r>
          </a:p>
          <a:p>
            <a:pPr lvl="1"/>
            <a:r>
              <a:rPr lang="en-SG" sz="1800" dirty="0">
                <a:solidFill>
                  <a:schemeClr val="accent2"/>
                </a:solidFill>
              </a:rPr>
              <a:t>Appendix of </a:t>
            </a:r>
            <a:r>
              <a:rPr lang="en-SG" sz="1800" b="1" dirty="0">
                <a:solidFill>
                  <a:schemeClr val="accent2"/>
                </a:solidFill>
              </a:rPr>
              <a:t>report</a:t>
            </a:r>
            <a:r>
              <a:rPr lang="en-SG" sz="1800" dirty="0">
                <a:solidFill>
                  <a:schemeClr val="accent2"/>
                </a:solidFill>
              </a:rPr>
              <a:t>: Installation and User Guide</a:t>
            </a:r>
          </a:p>
          <a:p>
            <a:pPr lvl="1"/>
            <a:r>
              <a:rPr lang="en-SG" sz="1800" dirty="0">
                <a:solidFill>
                  <a:schemeClr val="accent2"/>
                </a:solidFill>
              </a:rPr>
              <a:t>Appendix of </a:t>
            </a:r>
            <a:r>
              <a:rPr lang="en-SG" sz="1800" b="1" dirty="0">
                <a:solidFill>
                  <a:schemeClr val="accent2"/>
                </a:solidFill>
              </a:rPr>
              <a:t>report</a:t>
            </a:r>
            <a:r>
              <a:rPr lang="en-SG" sz="1800" dirty="0">
                <a:solidFill>
                  <a:schemeClr val="accent2"/>
                </a:solidFill>
              </a:rPr>
              <a:t>: 1 or 2 pages </a:t>
            </a:r>
            <a:r>
              <a:rPr lang="en-SG" sz="1800" b="1" dirty="0">
                <a:solidFill>
                  <a:schemeClr val="accent2"/>
                </a:solidFill>
              </a:rPr>
              <a:t>individual</a:t>
            </a:r>
            <a:r>
              <a:rPr lang="en-SG" sz="1800" dirty="0">
                <a:solidFill>
                  <a:schemeClr val="accent2"/>
                </a:solidFill>
              </a:rPr>
              <a:t> </a:t>
            </a:r>
            <a:r>
              <a:rPr lang="en-SG" sz="1800" b="1" dirty="0">
                <a:solidFill>
                  <a:schemeClr val="accent2"/>
                </a:solidFill>
              </a:rPr>
              <a:t>project</a:t>
            </a:r>
            <a:r>
              <a:rPr lang="en-SG" sz="1800" dirty="0">
                <a:solidFill>
                  <a:schemeClr val="accent2"/>
                </a:solidFill>
              </a:rPr>
              <a:t> </a:t>
            </a:r>
            <a:r>
              <a:rPr lang="en-SG" sz="1800" b="1" dirty="0">
                <a:solidFill>
                  <a:schemeClr val="accent2"/>
                </a:solidFill>
              </a:rPr>
              <a:t>report</a:t>
            </a:r>
            <a:r>
              <a:rPr lang="en-SG" sz="1800" dirty="0">
                <a:solidFill>
                  <a:schemeClr val="accent2"/>
                </a:solidFill>
              </a:rPr>
              <a:t> per </a:t>
            </a:r>
            <a:r>
              <a:rPr lang="en-SG" sz="1800" b="1" dirty="0">
                <a:solidFill>
                  <a:schemeClr val="accent2"/>
                </a:solidFill>
              </a:rPr>
              <a:t>project member</a:t>
            </a:r>
            <a:r>
              <a:rPr lang="en-SG" sz="1800" dirty="0">
                <a:solidFill>
                  <a:schemeClr val="accent2"/>
                </a:solidFill>
              </a:rPr>
              <a:t>, including:</a:t>
            </a:r>
          </a:p>
          <a:p>
            <a:pPr lvl="2"/>
            <a:r>
              <a:rPr lang="en-SG" sz="1600" dirty="0"/>
              <a:t>Individual reflection of project journey: (1) personal </a:t>
            </a:r>
            <a:r>
              <a:rPr lang="en-SG" sz="1600" b="1" dirty="0"/>
              <a:t>contribution</a:t>
            </a:r>
            <a:r>
              <a:rPr lang="en-SG" sz="1600" dirty="0"/>
              <a:t> to group project (2) what learnt is most </a:t>
            </a:r>
            <a:r>
              <a:rPr lang="en-SG" sz="1600" b="1" dirty="0"/>
              <a:t>useful</a:t>
            </a:r>
            <a:r>
              <a:rPr lang="en-SG" sz="1600" dirty="0"/>
              <a:t> </a:t>
            </a:r>
            <a:r>
              <a:rPr lang="en-SG" sz="1600" b="1" dirty="0"/>
              <a:t>for</a:t>
            </a:r>
            <a:r>
              <a:rPr lang="en-SG" sz="1600" dirty="0"/>
              <a:t> </a:t>
            </a:r>
            <a:r>
              <a:rPr lang="en-SG" sz="1600" b="1" dirty="0"/>
              <a:t>you</a:t>
            </a:r>
            <a:r>
              <a:rPr lang="en-SG" sz="1600" dirty="0"/>
              <a:t> (3) how you can apply the knowledge and skills in </a:t>
            </a:r>
            <a:r>
              <a:rPr lang="en-SG" sz="1600" b="1" dirty="0"/>
              <a:t>other</a:t>
            </a:r>
            <a:r>
              <a:rPr lang="en-SG" sz="1600" dirty="0"/>
              <a:t> </a:t>
            </a:r>
            <a:r>
              <a:rPr lang="en-SG" sz="1600" b="1" dirty="0"/>
              <a:t>situations or your workplaces</a:t>
            </a:r>
          </a:p>
        </p:txBody>
      </p:sp>
    </p:spTree>
    <p:extLst>
      <p:ext uri="{BB962C8B-B14F-4D97-AF65-F5344CB8AC3E}">
        <p14:creationId xmlns:p14="http://schemas.microsoft.com/office/powerpoint/2010/main" val="1559182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1000"/>
                                        <p:tgtEl>
                                          <p:spTgt spid="10">
                                            <p:txEl>
                                              <p:pRg st="0" end="0"/>
                                            </p:txEl>
                                          </p:spTgt>
                                        </p:tgtEl>
                                      </p:cBhvr>
                                    </p:animEffect>
                                    <p:anim calcmode="lin" valueType="num">
                                      <p:cBhvr>
                                        <p:cTn id="8" dur="1000" fill="hold"/>
                                        <p:tgtEl>
                                          <p:spTgt spid="10">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0">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838200" y="1182209"/>
            <a:ext cx="10515600" cy="4342665"/>
          </a:xfrm>
        </p:spPr>
        <p:txBody>
          <a:bodyPr>
            <a:normAutofit fontScale="85000" lnSpcReduction="10000"/>
          </a:bodyPr>
          <a:lstStyle/>
          <a:p>
            <a:pPr marL="0" indent="0">
              <a:buNone/>
            </a:pPr>
            <a:r>
              <a:rPr lang="en-SG" dirty="0">
                <a:solidFill>
                  <a:schemeClr val="accent1"/>
                </a:solidFill>
              </a:rPr>
              <a:t>Other references:</a:t>
            </a:r>
          </a:p>
          <a:p>
            <a:pPr marL="0" indent="0">
              <a:buNone/>
            </a:pPr>
            <a:r>
              <a:rPr lang="en-SG" dirty="0">
                <a:solidFill>
                  <a:schemeClr val="accent2"/>
                </a:solidFill>
              </a:rPr>
              <a:t>[ Naming Convention ] </a:t>
            </a:r>
            <a:r>
              <a:rPr lang="en-SG" b="0" dirty="0">
                <a:solidFill>
                  <a:schemeClr val="accent1"/>
                </a:solidFill>
              </a:rPr>
              <a:t>CourseCode-StartDate-BatchCode-TeamName-ProjectName.docx</a:t>
            </a:r>
          </a:p>
          <a:p>
            <a:pPr marL="0" indent="0">
              <a:buNone/>
            </a:pPr>
            <a:r>
              <a:rPr lang="en-SG" dirty="0">
                <a:solidFill>
                  <a:schemeClr val="accent2"/>
                </a:solidFill>
              </a:rPr>
              <a:t>[ Template ]</a:t>
            </a:r>
            <a:r>
              <a:rPr lang="en-SG" dirty="0">
                <a:solidFill>
                  <a:schemeClr val="accent1"/>
                </a:solidFill>
              </a:rPr>
              <a:t> Project Proposal </a:t>
            </a:r>
            <a:r>
              <a:rPr lang="en-SG" b="0" dirty="0">
                <a:solidFill>
                  <a:schemeClr val="accent1"/>
                </a:solidFill>
              </a:rPr>
              <a:t>(appendix of project report)</a:t>
            </a:r>
          </a:p>
          <a:p>
            <a:r>
              <a:rPr lang="en-SG" sz="2000" b="0" dirty="0">
                <a:solidFill>
                  <a:schemeClr val="accent1"/>
                </a:solidFill>
              </a:rPr>
              <a:t>IRS-PM-PROPOSAL-2019-07-10-Stackable1-GRP-AwsomeSG-HDB_BTO_Recommender.docx</a:t>
            </a:r>
          </a:p>
          <a:p>
            <a:endParaRPr lang="en-SG" sz="2100" b="0" dirty="0">
              <a:solidFill>
                <a:schemeClr val="accent1"/>
              </a:solidFill>
            </a:endParaRPr>
          </a:p>
          <a:p>
            <a:pPr marL="0" indent="0">
              <a:buNone/>
            </a:pPr>
            <a:endParaRPr lang="en-SG" b="0" dirty="0">
              <a:solidFill>
                <a:schemeClr val="accent1"/>
              </a:solidFill>
            </a:endParaRPr>
          </a:p>
          <a:p>
            <a:pPr marL="0" indent="0">
              <a:buNone/>
            </a:pPr>
            <a:r>
              <a:rPr lang="en-SG" dirty="0">
                <a:solidFill>
                  <a:schemeClr val="accent2"/>
                </a:solidFill>
              </a:rPr>
              <a:t>[ Template ]</a:t>
            </a:r>
            <a:r>
              <a:rPr lang="en-SG" dirty="0">
                <a:solidFill>
                  <a:schemeClr val="accent1"/>
                </a:solidFill>
              </a:rPr>
              <a:t> Project Non-Disclosure Agreement (NDA)</a:t>
            </a:r>
            <a:endParaRPr lang="en-SG" sz="1600" dirty="0">
              <a:solidFill>
                <a:schemeClr val="accent1"/>
              </a:solidFill>
            </a:endParaRPr>
          </a:p>
          <a:p>
            <a:r>
              <a:rPr lang="en-SG" sz="2000" b="0" dirty="0">
                <a:solidFill>
                  <a:schemeClr val="accent1"/>
                </a:solidFill>
              </a:rPr>
              <a:t>IRS-PM-NDA-2019-07-10-Stackable1-GRP-AwsomeSG-HDB_BTO_Recommender.docx</a:t>
            </a:r>
          </a:p>
          <a:p>
            <a:endParaRPr lang="en-SG" sz="2000" b="0" dirty="0">
              <a:solidFill>
                <a:schemeClr val="accent1"/>
              </a:solidFill>
            </a:endParaRPr>
          </a:p>
          <a:p>
            <a:endParaRPr lang="en-SG" sz="2000" b="0" dirty="0">
              <a:solidFill>
                <a:schemeClr val="accent1"/>
              </a:solidFill>
            </a:endParaRPr>
          </a:p>
          <a:p>
            <a:endParaRPr lang="en-SG" b="0" dirty="0">
              <a:solidFill>
                <a:schemeClr val="accent1"/>
              </a:solidFill>
            </a:endParaRPr>
          </a:p>
          <a:p>
            <a:endParaRPr lang="en-SG" dirty="0">
              <a:solidFill>
                <a:schemeClr val="accent1"/>
              </a:solidFill>
            </a:endParaRPr>
          </a:p>
          <a:p>
            <a:endParaRPr lang="en-SG" dirty="0">
              <a:solidFill>
                <a:schemeClr val="accent1"/>
              </a:solidFill>
            </a:endParaRPr>
          </a:p>
        </p:txBody>
      </p:sp>
      <p:sp>
        <p:nvSpPr>
          <p:cNvPr id="5" name="Slide Number Placeholder 4"/>
          <p:cNvSpPr>
            <a:spLocks noGrp="1"/>
          </p:cNvSpPr>
          <p:nvPr>
            <p:ph type="sldNum" sz="quarter" idx="16"/>
          </p:nvPr>
        </p:nvSpPr>
        <p:spPr/>
        <p:txBody>
          <a:bodyPr/>
          <a:lstStyle/>
          <a:p>
            <a:fld id="{2F63C605-4FC6-46DE-BC90-871762EA3F52}" type="slidenum">
              <a:rPr lang="en-SG" smtClean="0"/>
              <a:pPr/>
              <a:t>11</a:t>
            </a:fld>
            <a:endParaRPr lang="en-SG" dirty="0"/>
          </a:p>
        </p:txBody>
      </p:sp>
      <p:sp>
        <p:nvSpPr>
          <p:cNvPr id="6" name="Footer Placeholder 7"/>
          <p:cNvSpPr>
            <a:spLocks noGrp="1"/>
          </p:cNvSpPr>
          <p:nvPr>
            <p:ph type="ftr" sz="quarter" idx="15"/>
          </p:nvPr>
        </p:nvSpPr>
        <p:spPr>
          <a:xfrm>
            <a:off x="7238446" y="6492875"/>
            <a:ext cx="3872141" cy="365125"/>
          </a:xfrm>
        </p:spPr>
        <p:txBody>
          <a:bodyPr/>
          <a:lstStyle/>
          <a:p>
            <a:pPr algn="l"/>
            <a:r>
              <a:rPr lang="en-SG" sz="1050" dirty="0"/>
              <a:t>© 2020 National University of Singapore. All Rights Reserved</a:t>
            </a:r>
            <a:endParaRPr lang="en-SG" sz="1400" dirty="0"/>
          </a:p>
        </p:txBody>
      </p:sp>
      <p:graphicFrame>
        <p:nvGraphicFramePr>
          <p:cNvPr id="4" name="Object 3"/>
          <p:cNvGraphicFramePr>
            <a:graphicFrameLocks noChangeAspect="1"/>
          </p:cNvGraphicFramePr>
          <p:nvPr>
            <p:extLst/>
          </p:nvPr>
        </p:nvGraphicFramePr>
        <p:xfrm>
          <a:off x="838199" y="5488360"/>
          <a:ext cx="1580001" cy="1333126"/>
        </p:xfrm>
        <a:graphic>
          <a:graphicData uri="http://schemas.openxmlformats.org/presentationml/2006/ole">
            <mc:AlternateContent xmlns:mc="http://schemas.openxmlformats.org/markup-compatibility/2006">
              <mc:Choice xmlns:v="urn:schemas-microsoft-com:vml" Requires="v">
                <p:oleObj spid="_x0000_s3128" name="Document" showAsIcon="1" r:id="rId3" imgW="914400" imgH="771525" progId="Word.Document.12">
                  <p:embed/>
                </p:oleObj>
              </mc:Choice>
              <mc:Fallback>
                <p:oleObj name="Document" showAsIcon="1" r:id="rId3" imgW="914400" imgH="771525" progId="Word.Document.12">
                  <p:embed/>
                  <p:pic>
                    <p:nvPicPr>
                      <p:cNvPr id="4"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199" y="5488360"/>
                        <a:ext cx="1580001" cy="133312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 name="Object 7"/>
          <p:cNvGraphicFramePr>
            <a:graphicFrameLocks noChangeAspect="1"/>
          </p:cNvGraphicFramePr>
          <p:nvPr>
            <p:extLst/>
          </p:nvPr>
        </p:nvGraphicFramePr>
        <p:xfrm>
          <a:off x="838199" y="3608709"/>
          <a:ext cx="1580001" cy="1333126"/>
        </p:xfrm>
        <a:graphic>
          <a:graphicData uri="http://schemas.openxmlformats.org/presentationml/2006/ole">
            <mc:AlternateContent xmlns:mc="http://schemas.openxmlformats.org/markup-compatibility/2006">
              <mc:Choice xmlns:v="urn:schemas-microsoft-com:vml" Requires="v">
                <p:oleObj spid="_x0000_s3129" name="Document" showAsIcon="1" r:id="rId5" imgW="914400" imgH="771525" progId="Word.Document.12">
                  <p:embed/>
                </p:oleObj>
              </mc:Choice>
              <mc:Fallback>
                <p:oleObj name="Document" showAsIcon="1" r:id="rId5" imgW="914400" imgH="771525" progId="Word.Document.12">
                  <p:embed/>
                  <p:pic>
                    <p:nvPicPr>
                      <p:cNvPr id="8" name="Object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8199" y="3608709"/>
                        <a:ext cx="1580001" cy="133312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 name="Title 2">
            <a:extLst>
              <a:ext uri="{FF2B5EF4-FFF2-40B4-BE49-F238E27FC236}">
                <a16:creationId xmlns:a16="http://schemas.microsoft.com/office/drawing/2014/main" id="{C879D302-AD66-462F-BC2A-061982AEF831}"/>
              </a:ext>
            </a:extLst>
          </p:cNvPr>
          <p:cNvSpPr>
            <a:spLocks noGrp="1"/>
          </p:cNvSpPr>
          <p:nvPr>
            <p:ph type="title"/>
          </p:nvPr>
        </p:nvSpPr>
        <p:spPr>
          <a:xfrm>
            <a:off x="838203" y="250833"/>
            <a:ext cx="8800551" cy="545561"/>
          </a:xfrm>
        </p:spPr>
        <p:txBody>
          <a:bodyPr>
            <a:noAutofit/>
          </a:bodyPr>
          <a:lstStyle/>
          <a:p>
            <a:pPr>
              <a:lnSpc>
                <a:spcPct val="130000"/>
              </a:lnSpc>
            </a:pPr>
            <a:r>
              <a:rPr lang="en-SG" dirty="0"/>
              <a:t>Practice Module : MVP Project</a:t>
            </a:r>
            <a:endParaRPr lang="en-SG" cap="all" dirty="0"/>
          </a:p>
        </p:txBody>
      </p:sp>
    </p:spTree>
    <p:extLst>
      <p:ext uri="{BB962C8B-B14F-4D97-AF65-F5344CB8AC3E}">
        <p14:creationId xmlns:p14="http://schemas.microsoft.com/office/powerpoint/2010/main" val="643413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1000"/>
                                        <p:tgtEl>
                                          <p:spTgt spid="3">
                                            <p:txEl>
                                              <p:pRg st="2" end="2"/>
                                            </p:txEl>
                                          </p:spTgt>
                                        </p:tgtEl>
                                      </p:cBhvr>
                                    </p:animEffect>
                                    <p:anim calcmode="lin" valueType="num">
                                      <p:cBhvr>
                                        <p:cTn id="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2" end="2"/>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anim calcmode="lin" valueType="num">
                                      <p:cBhvr>
                                        <p:cTn id="13"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Effect transition="in" filter="fade">
                                      <p:cBhvr>
                                        <p:cTn id="17" dur="1000"/>
                                        <p:tgtEl>
                                          <p:spTgt spid="3">
                                            <p:txEl>
                                              <p:pRg st="0" end="0"/>
                                            </p:txEl>
                                          </p:spTgt>
                                        </p:tgtEl>
                                      </p:cBhvr>
                                    </p:animEffect>
                                    <p:anim calcmode="lin" valueType="num">
                                      <p:cBhvr>
                                        <p:cTn id="1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1000"/>
                                        <p:tgtEl>
                                          <p:spTgt spid="3">
                                            <p:txEl>
                                              <p:pRg st="3" end="3"/>
                                            </p:txEl>
                                          </p:spTgt>
                                        </p:tgtEl>
                                      </p:cBhvr>
                                    </p:animEffect>
                                    <p:anim calcmode="lin" valueType="num">
                                      <p:cBhvr>
                                        <p:cTn id="23"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4" dur="1000" fill="hold"/>
                                        <p:tgtEl>
                                          <p:spTgt spid="3">
                                            <p:txEl>
                                              <p:pRg st="3" end="3"/>
                                            </p:txEl>
                                          </p:spTgt>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1000"/>
                                        <p:tgtEl>
                                          <p:spTgt spid="8"/>
                                        </p:tgtEl>
                                      </p:cBhvr>
                                    </p:animEffect>
                                    <p:anim calcmode="lin" valueType="num">
                                      <p:cBhvr>
                                        <p:cTn id="28" dur="1000" fill="hold"/>
                                        <p:tgtEl>
                                          <p:spTgt spid="8"/>
                                        </p:tgtEl>
                                        <p:attrNameLst>
                                          <p:attrName>ppt_x</p:attrName>
                                        </p:attrNameLst>
                                      </p:cBhvr>
                                      <p:tavLst>
                                        <p:tav tm="0">
                                          <p:val>
                                            <p:strVal val="#ppt_x"/>
                                          </p:val>
                                        </p:tav>
                                        <p:tav tm="100000">
                                          <p:val>
                                            <p:strVal val="#ppt_x"/>
                                          </p:val>
                                        </p:tav>
                                      </p:tavLst>
                                    </p:anim>
                                    <p:anim calcmode="lin" valueType="num">
                                      <p:cBhvr>
                                        <p:cTn id="29" dur="1000" fill="hold"/>
                                        <p:tgtEl>
                                          <p:spTgt spid="8"/>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1000"/>
                                        <p:tgtEl>
                                          <p:spTgt spid="3">
                                            <p:txEl>
                                              <p:pRg st="6" end="6"/>
                                            </p:txEl>
                                          </p:spTgt>
                                        </p:tgtEl>
                                      </p:cBhvr>
                                    </p:animEffect>
                                    <p:anim calcmode="lin" valueType="num">
                                      <p:cBhvr>
                                        <p:cTn id="33"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34" dur="1000" fill="hold"/>
                                        <p:tgtEl>
                                          <p:spTgt spid="3">
                                            <p:txEl>
                                              <p:pRg st="6" end="6"/>
                                            </p:txEl>
                                          </p:spTgt>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fade">
                                      <p:cBhvr>
                                        <p:cTn id="37" dur="1000"/>
                                        <p:tgtEl>
                                          <p:spTgt spid="3">
                                            <p:txEl>
                                              <p:pRg st="7" end="7"/>
                                            </p:txEl>
                                          </p:spTgt>
                                        </p:tgtEl>
                                      </p:cBhvr>
                                    </p:animEffect>
                                    <p:anim calcmode="lin" valueType="num">
                                      <p:cBhvr>
                                        <p:cTn id="38"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39" dur="1000" fill="hold"/>
                                        <p:tgtEl>
                                          <p:spTgt spid="3">
                                            <p:txEl>
                                              <p:pRg st="7" end="7"/>
                                            </p:txEl>
                                          </p:spTgt>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0"/>
                                  </p:stCondLst>
                                  <p:childTnLst>
                                    <p:set>
                                      <p:cBhvr>
                                        <p:cTn id="41" dur="1" fill="hold">
                                          <p:stCondLst>
                                            <p:cond delay="0"/>
                                          </p:stCondLst>
                                        </p:cTn>
                                        <p:tgtEl>
                                          <p:spTgt spid="4"/>
                                        </p:tgtEl>
                                        <p:attrNameLst>
                                          <p:attrName>style.visibility</p:attrName>
                                        </p:attrNameLst>
                                      </p:cBhvr>
                                      <p:to>
                                        <p:strVal val="visible"/>
                                      </p:to>
                                    </p:set>
                                    <p:animEffect transition="in" filter="fade">
                                      <p:cBhvr>
                                        <p:cTn id="42" dur="1000"/>
                                        <p:tgtEl>
                                          <p:spTgt spid="4"/>
                                        </p:tgtEl>
                                      </p:cBhvr>
                                    </p:animEffect>
                                    <p:anim calcmode="lin" valueType="num">
                                      <p:cBhvr>
                                        <p:cTn id="43" dur="1000" fill="hold"/>
                                        <p:tgtEl>
                                          <p:spTgt spid="4"/>
                                        </p:tgtEl>
                                        <p:attrNameLst>
                                          <p:attrName>ppt_x</p:attrName>
                                        </p:attrNameLst>
                                      </p:cBhvr>
                                      <p:tavLst>
                                        <p:tav tm="0">
                                          <p:val>
                                            <p:strVal val="#ppt_x"/>
                                          </p:val>
                                        </p:tav>
                                        <p:tav tm="100000">
                                          <p:val>
                                            <p:strVal val="#ppt_x"/>
                                          </p:val>
                                        </p:tav>
                                      </p:tavLst>
                                    </p:anim>
                                    <p:anim calcmode="lin" valueType="num">
                                      <p:cBhvr>
                                        <p:cTn id="4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838200" y="1182207"/>
            <a:ext cx="11067854" cy="5675797"/>
          </a:xfrm>
        </p:spPr>
        <p:txBody>
          <a:bodyPr>
            <a:normAutofit/>
          </a:bodyPr>
          <a:lstStyle/>
          <a:p>
            <a:pPr marL="0" indent="0">
              <a:buNone/>
            </a:pPr>
            <a:r>
              <a:rPr lang="en-SG" dirty="0">
                <a:solidFill>
                  <a:schemeClr val="accent4"/>
                </a:solidFill>
              </a:rPr>
              <a:t>[ Group Project ] </a:t>
            </a:r>
            <a:r>
              <a:rPr lang="en-SG" dirty="0">
                <a:solidFill>
                  <a:schemeClr val="accent2"/>
                </a:solidFill>
              </a:rPr>
              <a:t>What to submit?</a:t>
            </a:r>
            <a:r>
              <a:rPr lang="en-SG" dirty="0"/>
              <a:t> </a:t>
            </a:r>
          </a:p>
          <a:p>
            <a:pPr marL="0" indent="0">
              <a:buNone/>
            </a:pPr>
            <a:r>
              <a:rPr lang="en-SG" sz="1800" b="0" dirty="0"/>
              <a:t>Create </a:t>
            </a:r>
            <a:r>
              <a:rPr lang="en-SG" sz="1800" b="0" dirty="0" err="1"/>
              <a:t>Github</a:t>
            </a:r>
            <a:r>
              <a:rPr lang="en-SG" sz="1800" b="0" dirty="0"/>
              <a:t> repository using template:</a:t>
            </a:r>
          </a:p>
          <a:p>
            <a:pPr marL="0" indent="0">
              <a:buNone/>
            </a:pPr>
            <a:r>
              <a:rPr lang="en-SG" sz="1400" b="0" dirty="0"/>
              <a:t>	</a:t>
            </a:r>
            <a:r>
              <a:rPr lang="en-SG" sz="1400" b="0" dirty="0">
                <a:hlinkClick r:id="rId2"/>
              </a:rPr>
              <a:t>https://github.com/IRS-PM/Workshop-Project-Submission-Template</a:t>
            </a:r>
            <a:endParaRPr lang="en-SG" sz="1400" b="0" dirty="0"/>
          </a:p>
          <a:p>
            <a:pPr marL="0" indent="0">
              <a:buNone/>
            </a:pPr>
            <a:r>
              <a:rPr lang="en-SG" sz="1800" b="0" dirty="0"/>
              <a:t>As a project group: Prepare below </a:t>
            </a:r>
            <a:r>
              <a:rPr lang="en-SG" sz="1800" i="1" dirty="0">
                <a:solidFill>
                  <a:schemeClr val="accent4"/>
                </a:solidFill>
              </a:rPr>
              <a:t>four</a:t>
            </a:r>
            <a:r>
              <a:rPr lang="en-SG" sz="1800" b="0" dirty="0"/>
              <a:t> files with naming convention: </a:t>
            </a:r>
          </a:p>
          <a:p>
            <a:pPr marL="1262044" lvl="2" indent="-457200">
              <a:buFont typeface="+mj-lt"/>
              <a:buAutoNum type="arabicPeriod"/>
            </a:pPr>
            <a:r>
              <a:rPr lang="en-SG" sz="1400" dirty="0"/>
              <a:t>A </a:t>
            </a:r>
            <a:r>
              <a:rPr lang="en-SG" sz="1600" b="1" i="1" dirty="0">
                <a:solidFill>
                  <a:schemeClr val="accent4"/>
                </a:solidFill>
              </a:rPr>
              <a:t>member-github.txt</a:t>
            </a:r>
            <a:r>
              <a:rPr lang="en-SG" sz="1400" dirty="0"/>
              <a:t>, containing:</a:t>
            </a:r>
          </a:p>
          <a:p>
            <a:pPr marL="1870033" lvl="4" indent="-171450"/>
            <a:r>
              <a:rPr lang="en-SG" sz="1200" dirty="0"/>
              <a:t>Group name, e.g. </a:t>
            </a:r>
            <a:r>
              <a:rPr lang="en-SG" sz="1200" dirty="0" err="1"/>
              <a:t>AwsomeSG</a:t>
            </a:r>
            <a:endParaRPr lang="en-SG" sz="1200" dirty="0"/>
          </a:p>
          <a:p>
            <a:pPr marL="1870033" lvl="4" indent="-171450"/>
            <a:r>
              <a:rPr lang="en-SG" sz="1200" dirty="0"/>
              <a:t>All member’s full name (as shown on your student ID/NRIC/FIN/Passport)</a:t>
            </a:r>
          </a:p>
          <a:p>
            <a:pPr marL="1870033" lvl="4" indent="-171450"/>
            <a:r>
              <a:rPr lang="en-SG" sz="1200" dirty="0"/>
              <a:t>All member’s student IDs, e.g. A1234567B; or masked NRIC, e.g. S****123T</a:t>
            </a:r>
          </a:p>
          <a:p>
            <a:pPr marL="1870033" lvl="4" indent="-171450"/>
            <a:r>
              <a:rPr lang="en-SG" sz="1200" dirty="0"/>
              <a:t>Weblink to your online </a:t>
            </a:r>
            <a:r>
              <a:rPr lang="en-SG" sz="1200" dirty="0" err="1"/>
              <a:t>github</a:t>
            </a:r>
            <a:r>
              <a:rPr lang="en-SG" sz="1200" dirty="0"/>
              <a:t> project repository, e.g. https://github.com/...</a:t>
            </a:r>
          </a:p>
          <a:p>
            <a:pPr marL="1262044" lvl="2" indent="-457200">
              <a:buFont typeface="+mj-lt"/>
              <a:buAutoNum type="arabicPeriod"/>
            </a:pPr>
            <a:r>
              <a:rPr lang="en-SG" sz="1400" dirty="0"/>
              <a:t>A downloaded </a:t>
            </a:r>
            <a:r>
              <a:rPr lang="en-SG" sz="1400" dirty="0" err="1"/>
              <a:t>github</a:t>
            </a:r>
            <a:r>
              <a:rPr lang="en-SG" sz="1400" dirty="0"/>
              <a:t> repo zip, e.g. </a:t>
            </a:r>
            <a:r>
              <a:rPr lang="en-SG" sz="1600" b="1" i="1" dirty="0">
                <a:solidFill>
                  <a:schemeClr val="accent4"/>
                </a:solidFill>
              </a:rPr>
              <a:t>IRS-PM-2021-01-16-IS03PT-GRP-AwsomeSG-ReleaseOptimizer.zip</a:t>
            </a:r>
          </a:p>
          <a:p>
            <a:pPr marL="1262044" lvl="2" indent="-457200">
              <a:buFont typeface="+mj-lt"/>
              <a:buAutoNum type="arabicPeriod"/>
            </a:pPr>
            <a:r>
              <a:rPr lang="en-SG" sz="1400" dirty="0"/>
              <a:t>Two separate video files, e.g. </a:t>
            </a:r>
            <a:r>
              <a:rPr lang="en-SG" sz="1600" b="1" i="1" dirty="0">
                <a:solidFill>
                  <a:schemeClr val="accent4"/>
                </a:solidFill>
              </a:rPr>
              <a:t>IRS-PM-2021-01-16-IS03PT-GRP-AwsomeSG-ReleaseOptimizer-</a:t>
            </a:r>
            <a:r>
              <a:rPr lang="en-SG" sz="1600" b="1" i="1" dirty="0"/>
              <a:t>promotion/system</a:t>
            </a:r>
            <a:r>
              <a:rPr lang="en-SG" sz="1600" b="1" i="1" dirty="0">
                <a:solidFill>
                  <a:schemeClr val="accent4"/>
                </a:solidFill>
              </a:rPr>
              <a:t>.mp4/</a:t>
            </a:r>
            <a:r>
              <a:rPr lang="en-SG" sz="1600" b="1" i="1" dirty="0" err="1">
                <a:solidFill>
                  <a:schemeClr val="accent4"/>
                </a:solidFill>
              </a:rPr>
              <a:t>wmv</a:t>
            </a:r>
            <a:r>
              <a:rPr lang="en-SG" sz="1600" b="1" i="1" dirty="0">
                <a:solidFill>
                  <a:schemeClr val="accent4"/>
                </a:solidFill>
              </a:rPr>
              <a:t>/mov/</a:t>
            </a:r>
            <a:r>
              <a:rPr lang="en-SG" sz="1600" b="1" i="1" dirty="0" err="1">
                <a:solidFill>
                  <a:schemeClr val="accent4"/>
                </a:solidFill>
              </a:rPr>
              <a:t>avi</a:t>
            </a:r>
            <a:r>
              <a:rPr lang="en-SG" sz="1600" b="1" i="1" dirty="0">
                <a:solidFill>
                  <a:schemeClr val="accent4"/>
                </a:solidFill>
              </a:rPr>
              <a:t>/etc</a:t>
            </a:r>
          </a:p>
          <a:p>
            <a:pPr marL="804844" lvl="2" indent="0">
              <a:buNone/>
            </a:pPr>
            <a:r>
              <a:rPr lang="en-US" sz="1800" dirty="0">
                <a:solidFill>
                  <a:srgbClr val="F58220"/>
                </a:solidFill>
              </a:rPr>
              <a:t>Finally, compress all above files into one single .zip file, naming convention, e.g. </a:t>
            </a:r>
            <a:r>
              <a:rPr lang="en-SG" sz="1600" b="1" i="1" dirty="0">
                <a:solidFill>
                  <a:schemeClr val="accent4"/>
                </a:solidFill>
              </a:rPr>
              <a:t>IRS-PM-2021-01-16-IS03PT-GRP-AwsomeSG-ReleaseOptimizer.zip</a:t>
            </a:r>
            <a:r>
              <a:rPr lang="en-SG" sz="1800" dirty="0">
                <a:solidFill>
                  <a:srgbClr val="F58220"/>
                </a:solidFill>
              </a:rPr>
              <a:t>, then upload to </a:t>
            </a:r>
            <a:r>
              <a:rPr lang="en-SG" sz="1800" dirty="0" err="1">
                <a:solidFill>
                  <a:srgbClr val="F58220"/>
                </a:solidFill>
              </a:rPr>
              <a:t>LumiNUS</a:t>
            </a:r>
            <a:r>
              <a:rPr lang="en-SG" sz="1800" dirty="0">
                <a:solidFill>
                  <a:srgbClr val="F58220"/>
                </a:solidFill>
              </a:rPr>
              <a:t> Practice Module project submission folder. </a:t>
            </a:r>
          </a:p>
          <a:p>
            <a:pPr marL="0" indent="0">
              <a:buNone/>
            </a:pPr>
            <a:r>
              <a:rPr lang="en-SG" sz="1800" b="0" dirty="0"/>
              <a:t>As an individual: Prepare and submit confidential </a:t>
            </a:r>
            <a:r>
              <a:rPr lang="en-SG" sz="1800" i="1" dirty="0"/>
              <a:t>peer review form</a:t>
            </a:r>
            <a:r>
              <a:rPr lang="en-SG" sz="1800" b="0" dirty="0"/>
              <a:t> to </a:t>
            </a:r>
            <a:r>
              <a:rPr lang="en-SG" sz="1800" b="0" dirty="0" err="1"/>
              <a:t>LumiNUS</a:t>
            </a:r>
            <a:r>
              <a:rPr lang="en-SG" sz="1800" b="0" dirty="0"/>
              <a:t> separate folder.</a:t>
            </a:r>
            <a:endParaRPr lang="en-SG" sz="1800" dirty="0">
              <a:solidFill>
                <a:srgbClr val="F58220"/>
              </a:solidFill>
            </a:endParaRPr>
          </a:p>
        </p:txBody>
      </p:sp>
      <p:sp>
        <p:nvSpPr>
          <p:cNvPr id="5" name="Slide Number Placeholder 4"/>
          <p:cNvSpPr>
            <a:spLocks noGrp="1"/>
          </p:cNvSpPr>
          <p:nvPr>
            <p:ph type="sldNum" sz="quarter" idx="16"/>
          </p:nvPr>
        </p:nvSpPr>
        <p:spPr/>
        <p:txBody>
          <a:bodyPr/>
          <a:lstStyle/>
          <a:p>
            <a:fld id="{2F63C605-4FC6-46DE-BC90-871762EA3F52}" type="slidenum">
              <a:rPr lang="en-SG" smtClean="0"/>
              <a:pPr/>
              <a:t>12</a:t>
            </a:fld>
            <a:endParaRPr lang="en-SG" dirty="0"/>
          </a:p>
        </p:txBody>
      </p:sp>
      <p:sp>
        <p:nvSpPr>
          <p:cNvPr id="8" name="Title 2"/>
          <p:cNvSpPr>
            <a:spLocks noGrp="1"/>
          </p:cNvSpPr>
          <p:nvPr>
            <p:ph type="title"/>
          </p:nvPr>
        </p:nvSpPr>
        <p:spPr>
          <a:xfrm>
            <a:off x="838203" y="250833"/>
            <a:ext cx="8800551" cy="545561"/>
          </a:xfrm>
        </p:spPr>
        <p:txBody>
          <a:bodyPr>
            <a:noAutofit/>
          </a:bodyPr>
          <a:lstStyle/>
          <a:p>
            <a:pPr>
              <a:lnSpc>
                <a:spcPct val="130000"/>
              </a:lnSpc>
            </a:pPr>
            <a:r>
              <a:rPr lang="en-SG" dirty="0"/>
              <a:t>Practice Module : MVP Project</a:t>
            </a:r>
            <a:endParaRPr lang="en-SG" cap="all" dirty="0"/>
          </a:p>
        </p:txBody>
      </p:sp>
    </p:spTree>
    <p:extLst>
      <p:ext uri="{BB962C8B-B14F-4D97-AF65-F5344CB8AC3E}">
        <p14:creationId xmlns:p14="http://schemas.microsoft.com/office/powerpoint/2010/main" val="4004040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DA274954-9BCB-4758-B666-5DFBE861DAA7}"/>
              </a:ext>
            </a:extLst>
          </p:cNvPr>
          <p:cNvPicPr>
            <a:picLocks noChangeAspect="1"/>
          </p:cNvPicPr>
          <p:nvPr/>
        </p:nvPicPr>
        <p:blipFill>
          <a:blip r:embed="rId2"/>
          <a:stretch>
            <a:fillRect/>
          </a:stretch>
        </p:blipFill>
        <p:spPr>
          <a:xfrm>
            <a:off x="699153" y="907525"/>
            <a:ext cx="10793689" cy="5306897"/>
          </a:xfrm>
          <a:prstGeom prst="rect">
            <a:avLst/>
          </a:prstGeom>
          <a:ln>
            <a:noFill/>
          </a:ln>
          <a:effectLst>
            <a:outerShdw blurRad="190500" algn="tl" rotWithShape="0">
              <a:srgbClr val="000000">
                <a:alpha val="70000"/>
              </a:srgbClr>
            </a:outerShdw>
          </a:effectLst>
        </p:spPr>
      </p:pic>
      <p:sp>
        <p:nvSpPr>
          <p:cNvPr id="5" name="Slide Number Placeholder 4"/>
          <p:cNvSpPr>
            <a:spLocks noGrp="1"/>
          </p:cNvSpPr>
          <p:nvPr>
            <p:ph type="sldNum" sz="quarter" idx="16"/>
          </p:nvPr>
        </p:nvSpPr>
        <p:spPr/>
        <p:txBody>
          <a:bodyPr/>
          <a:lstStyle/>
          <a:p>
            <a:fld id="{2F63C605-4FC6-46DE-BC90-871762EA3F52}" type="slidenum">
              <a:rPr lang="en-SG" smtClean="0"/>
              <a:pPr/>
              <a:t>13</a:t>
            </a:fld>
            <a:endParaRPr lang="en-SG" dirty="0"/>
          </a:p>
        </p:txBody>
      </p:sp>
      <p:sp>
        <p:nvSpPr>
          <p:cNvPr id="6" name="Footer Placeholder 7"/>
          <p:cNvSpPr>
            <a:spLocks noGrp="1"/>
          </p:cNvSpPr>
          <p:nvPr>
            <p:ph type="ftr" sz="quarter" idx="15"/>
          </p:nvPr>
        </p:nvSpPr>
        <p:spPr>
          <a:xfrm>
            <a:off x="7238446" y="6492875"/>
            <a:ext cx="3872141" cy="365125"/>
          </a:xfrm>
        </p:spPr>
        <p:txBody>
          <a:bodyPr/>
          <a:lstStyle/>
          <a:p>
            <a:pPr algn="l"/>
            <a:r>
              <a:rPr lang="en-SG" sz="1050" dirty="0"/>
              <a:t>© 2019 National University of Singapore. All Rights Reserved</a:t>
            </a:r>
            <a:endParaRPr lang="en-SG" sz="1400" dirty="0"/>
          </a:p>
        </p:txBody>
      </p:sp>
      <p:sp>
        <p:nvSpPr>
          <p:cNvPr id="11" name="Content Placeholder 2">
            <a:extLst>
              <a:ext uri="{FF2B5EF4-FFF2-40B4-BE49-F238E27FC236}">
                <a16:creationId xmlns:a16="http://schemas.microsoft.com/office/drawing/2014/main" id="{19DC0ED5-83F9-49BC-BCC3-9E807B31BA5F}"/>
              </a:ext>
            </a:extLst>
          </p:cNvPr>
          <p:cNvSpPr>
            <a:spLocks noGrp="1"/>
          </p:cNvSpPr>
          <p:nvPr>
            <p:ph sz="quarter" idx="13"/>
          </p:nvPr>
        </p:nvSpPr>
        <p:spPr>
          <a:xfrm>
            <a:off x="699154" y="112281"/>
            <a:ext cx="7598790" cy="656020"/>
          </a:xfrm>
        </p:spPr>
        <p:txBody>
          <a:bodyPr>
            <a:normAutofit/>
          </a:bodyPr>
          <a:lstStyle/>
          <a:p>
            <a:pPr marL="0" indent="0">
              <a:buNone/>
            </a:pPr>
            <a:r>
              <a:rPr lang="en-SG" dirty="0">
                <a:solidFill>
                  <a:schemeClr val="accent4"/>
                </a:solidFill>
              </a:rPr>
              <a:t>[ Group Project ] </a:t>
            </a:r>
            <a:r>
              <a:rPr lang="en-SG" dirty="0">
                <a:solidFill>
                  <a:schemeClr val="accent2"/>
                </a:solidFill>
              </a:rPr>
              <a:t>Where to submit?</a:t>
            </a:r>
            <a:r>
              <a:rPr lang="en-SG" dirty="0"/>
              <a:t> </a:t>
            </a:r>
          </a:p>
        </p:txBody>
      </p:sp>
    </p:spTree>
    <p:extLst>
      <p:ext uri="{BB962C8B-B14F-4D97-AF65-F5344CB8AC3E}">
        <p14:creationId xmlns:p14="http://schemas.microsoft.com/office/powerpoint/2010/main" val="4047390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1000"/>
                                        <p:tgtEl>
                                          <p:spTgt spid="11">
                                            <p:txEl>
                                              <p:pRg st="0" end="0"/>
                                            </p:txEl>
                                          </p:spTgt>
                                        </p:tgtEl>
                                      </p:cBhvr>
                                    </p:animEffect>
                                    <p:anim calcmode="lin" valueType="num">
                                      <p:cBhvr>
                                        <p:cTn id="8" dur="1000" fill="hold"/>
                                        <p:tgtEl>
                                          <p:spTgt spid="11">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1">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6"/>
          </p:nvPr>
        </p:nvSpPr>
        <p:spPr/>
        <p:txBody>
          <a:bodyPr/>
          <a:lstStyle/>
          <a:p>
            <a:fld id="{2F63C605-4FC6-46DE-BC90-871762EA3F52}" type="slidenum">
              <a:rPr lang="en-SG" smtClean="0"/>
              <a:pPr/>
              <a:t>14</a:t>
            </a:fld>
            <a:endParaRPr lang="en-SG" dirty="0"/>
          </a:p>
        </p:txBody>
      </p:sp>
      <p:sp>
        <p:nvSpPr>
          <p:cNvPr id="6" name="Footer Placeholder 7"/>
          <p:cNvSpPr>
            <a:spLocks noGrp="1"/>
          </p:cNvSpPr>
          <p:nvPr>
            <p:ph type="ftr" sz="quarter" idx="15"/>
          </p:nvPr>
        </p:nvSpPr>
        <p:spPr>
          <a:xfrm>
            <a:off x="7238446" y="6492875"/>
            <a:ext cx="3872141" cy="365125"/>
          </a:xfrm>
        </p:spPr>
        <p:txBody>
          <a:bodyPr/>
          <a:lstStyle/>
          <a:p>
            <a:pPr algn="l"/>
            <a:r>
              <a:rPr lang="en-SG" sz="1050" dirty="0"/>
              <a:t>© 2019 National University of Singapore. All Rights Reserved</a:t>
            </a:r>
            <a:endParaRPr lang="en-SG" sz="1400" dirty="0"/>
          </a:p>
        </p:txBody>
      </p:sp>
      <p:sp>
        <p:nvSpPr>
          <p:cNvPr id="3" name="Title 2"/>
          <p:cNvSpPr>
            <a:spLocks noGrp="1"/>
          </p:cNvSpPr>
          <p:nvPr>
            <p:ph type="title"/>
          </p:nvPr>
        </p:nvSpPr>
        <p:spPr/>
        <p:txBody>
          <a:bodyPr>
            <a:noAutofit/>
          </a:bodyPr>
          <a:lstStyle/>
          <a:p>
            <a:pPr>
              <a:lnSpc>
                <a:spcPct val="130000"/>
              </a:lnSpc>
            </a:pPr>
            <a:r>
              <a:rPr lang="en-SG" dirty="0"/>
              <a:t>Practice Module : MVP Project</a:t>
            </a:r>
            <a:endParaRPr lang="en-SG" cap="all" dirty="0"/>
          </a:p>
        </p:txBody>
      </p:sp>
      <p:sp>
        <p:nvSpPr>
          <p:cNvPr id="10" name="Content Placeholder 2"/>
          <p:cNvSpPr>
            <a:spLocks noGrp="1"/>
          </p:cNvSpPr>
          <p:nvPr>
            <p:ph sz="quarter" idx="13"/>
          </p:nvPr>
        </p:nvSpPr>
        <p:spPr>
          <a:xfrm>
            <a:off x="838200" y="1182208"/>
            <a:ext cx="10515600" cy="5310667"/>
          </a:xfrm>
        </p:spPr>
        <p:txBody>
          <a:bodyPr>
            <a:normAutofit fontScale="92500" lnSpcReduction="20000"/>
          </a:bodyPr>
          <a:lstStyle/>
          <a:p>
            <a:pPr marL="0" lvl="0" indent="0">
              <a:buNone/>
            </a:pPr>
            <a:r>
              <a:rPr lang="en-SG" dirty="0">
                <a:solidFill>
                  <a:schemeClr val="accent4"/>
                </a:solidFill>
              </a:rPr>
              <a:t>[ Group Project ] </a:t>
            </a:r>
            <a:r>
              <a:rPr lang="en-AU" dirty="0">
                <a:solidFill>
                  <a:schemeClr val="accent2"/>
                </a:solidFill>
              </a:rPr>
              <a:t>How to evaluate?</a:t>
            </a:r>
            <a:endParaRPr lang="en-AU" dirty="0"/>
          </a:p>
          <a:p>
            <a:pPr marL="0" lvl="0" indent="0">
              <a:buNone/>
            </a:pPr>
            <a:r>
              <a:rPr lang="en-SG" sz="2700" b="0" dirty="0">
                <a:solidFill>
                  <a:schemeClr val="accent2"/>
                </a:solidFill>
              </a:rPr>
              <a:t>The deliverables will be assessed in a scheme including aspects of:</a:t>
            </a:r>
          </a:p>
          <a:p>
            <a:pPr marL="1319194" lvl="2" indent="-514350">
              <a:buFont typeface="+mj-lt"/>
              <a:buAutoNum type="arabicPeriod"/>
            </a:pPr>
            <a:r>
              <a:rPr lang="en-SG" sz="2700" dirty="0"/>
              <a:t>Business Value</a:t>
            </a:r>
            <a:r>
              <a:rPr lang="en-SG" sz="2700" dirty="0">
                <a:solidFill>
                  <a:schemeClr val="tx1">
                    <a:lumMod val="50000"/>
                    <a:lumOff val="50000"/>
                  </a:schemeClr>
                </a:solidFill>
              </a:rPr>
              <a:t> </a:t>
            </a:r>
            <a:r>
              <a:rPr lang="en-SG" sz="2100" dirty="0">
                <a:solidFill>
                  <a:schemeClr val="tx1">
                    <a:lumMod val="50000"/>
                    <a:lumOff val="50000"/>
                  </a:schemeClr>
                </a:solidFill>
              </a:rPr>
              <a:t>(shown in report/ market research)</a:t>
            </a:r>
          </a:p>
          <a:p>
            <a:pPr marL="1319194" lvl="2" indent="-514350">
              <a:buFont typeface="+mj-lt"/>
              <a:buAutoNum type="arabicPeriod"/>
            </a:pPr>
            <a:r>
              <a:rPr lang="en-SG" sz="2700" dirty="0"/>
              <a:t>System Design</a:t>
            </a:r>
            <a:r>
              <a:rPr lang="en-SG" sz="2700" dirty="0">
                <a:solidFill>
                  <a:schemeClr val="tx1">
                    <a:lumMod val="50000"/>
                    <a:lumOff val="50000"/>
                  </a:schemeClr>
                </a:solidFill>
              </a:rPr>
              <a:t>, </a:t>
            </a:r>
            <a:r>
              <a:rPr lang="en-SG" sz="2200" dirty="0">
                <a:solidFill>
                  <a:schemeClr val="tx1">
                    <a:lumMod val="50000"/>
                    <a:lumOff val="50000"/>
                  </a:schemeClr>
                </a:solidFill>
              </a:rPr>
              <a:t>e.g. Smart functions; Technological advancement (shown in report/ documentation)</a:t>
            </a:r>
          </a:p>
          <a:p>
            <a:pPr marL="1319194" lvl="2" indent="-514350">
              <a:buFont typeface="+mj-lt"/>
              <a:buAutoNum type="arabicPeriod"/>
            </a:pPr>
            <a:r>
              <a:rPr lang="en-SG" sz="2700" dirty="0"/>
              <a:t>System Implementation </a:t>
            </a:r>
            <a:r>
              <a:rPr lang="en-SG" sz="2200" dirty="0">
                <a:solidFill>
                  <a:schemeClr val="tx1">
                    <a:lumMod val="50000"/>
                    <a:lumOff val="50000"/>
                  </a:schemeClr>
                </a:solidFill>
              </a:rPr>
              <a:t>(run and use your system/ user-guide)</a:t>
            </a:r>
          </a:p>
          <a:p>
            <a:pPr marL="1319194" lvl="2" indent="-514350">
              <a:buFont typeface="+mj-lt"/>
              <a:buAutoNum type="arabicPeriod"/>
            </a:pPr>
            <a:r>
              <a:rPr lang="en-SG" sz="2700" dirty="0"/>
              <a:t>Presentation Videos</a:t>
            </a:r>
          </a:p>
          <a:p>
            <a:pPr marL="1319194" lvl="2" indent="-514350">
              <a:buFont typeface="+mj-lt"/>
              <a:buAutoNum type="arabicPeriod"/>
            </a:pPr>
            <a:r>
              <a:rPr lang="en-SG" sz="2700" dirty="0"/>
              <a:t>Project Contribution: peer-review; team-size</a:t>
            </a:r>
          </a:p>
          <a:p>
            <a:pPr marL="1319194" lvl="2" indent="-514350">
              <a:buFont typeface="+mj-lt"/>
              <a:buAutoNum type="arabicPeriod"/>
            </a:pPr>
            <a:r>
              <a:rPr lang="en-SG" sz="2700" dirty="0"/>
              <a:t>Value Adds</a:t>
            </a:r>
            <a:r>
              <a:rPr lang="en-SG" sz="2700" dirty="0">
                <a:solidFill>
                  <a:schemeClr val="tx1">
                    <a:lumMod val="50000"/>
                    <a:lumOff val="50000"/>
                  </a:schemeClr>
                </a:solidFill>
              </a:rPr>
              <a:t>, </a:t>
            </a:r>
            <a:r>
              <a:rPr lang="en-SG" sz="2200" dirty="0">
                <a:solidFill>
                  <a:schemeClr val="tx1">
                    <a:lumMod val="50000"/>
                    <a:lumOff val="50000"/>
                  </a:schemeClr>
                </a:solidFill>
              </a:rPr>
              <a:t>e.g. relevant techniques via self research; intuitive user interface</a:t>
            </a:r>
            <a:endParaRPr lang="en-SG" sz="2700" dirty="0">
              <a:solidFill>
                <a:schemeClr val="tx1">
                  <a:lumMod val="50000"/>
                  <a:lumOff val="50000"/>
                </a:schemeClr>
              </a:solidFill>
            </a:endParaRPr>
          </a:p>
          <a:p>
            <a:pPr marL="804844" lvl="2" indent="0">
              <a:buNone/>
            </a:pPr>
            <a:r>
              <a:rPr lang="en-SG" sz="2700" dirty="0">
                <a:solidFill>
                  <a:schemeClr val="accent2"/>
                </a:solidFill>
              </a:rPr>
              <a:t>with focus on </a:t>
            </a:r>
            <a:r>
              <a:rPr lang="en-SG" sz="2700" b="1" dirty="0">
                <a:solidFill>
                  <a:schemeClr val="accent2"/>
                </a:solidFill>
              </a:rPr>
              <a:t>System Design </a:t>
            </a:r>
            <a:r>
              <a:rPr lang="en-SG" sz="2700" dirty="0">
                <a:solidFill>
                  <a:schemeClr val="accent2"/>
                </a:solidFill>
              </a:rPr>
              <a:t>&amp; </a:t>
            </a:r>
            <a:r>
              <a:rPr lang="en-SG" sz="2700" b="1" dirty="0">
                <a:solidFill>
                  <a:schemeClr val="accent2"/>
                </a:solidFill>
              </a:rPr>
              <a:t>System Implementation</a:t>
            </a:r>
            <a:r>
              <a:rPr lang="en-SG" sz="2700" dirty="0">
                <a:solidFill>
                  <a:schemeClr val="accent2"/>
                </a:solidFill>
              </a:rPr>
              <a:t> &amp; </a:t>
            </a:r>
            <a:r>
              <a:rPr lang="en-SG" sz="2700" b="1" dirty="0">
                <a:solidFill>
                  <a:schemeClr val="accent2"/>
                </a:solidFill>
              </a:rPr>
              <a:t>Individual project contribution</a:t>
            </a:r>
          </a:p>
          <a:p>
            <a:pPr lvl="1"/>
            <a:endParaRPr lang="en-AU" sz="2700" dirty="0"/>
          </a:p>
        </p:txBody>
      </p:sp>
    </p:spTree>
    <p:extLst>
      <p:ext uri="{BB962C8B-B14F-4D97-AF65-F5344CB8AC3E}">
        <p14:creationId xmlns:p14="http://schemas.microsoft.com/office/powerpoint/2010/main" val="449534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1000"/>
                                        <p:tgtEl>
                                          <p:spTgt spid="10">
                                            <p:txEl>
                                              <p:pRg st="0" end="0"/>
                                            </p:txEl>
                                          </p:spTgt>
                                        </p:tgtEl>
                                      </p:cBhvr>
                                    </p:animEffect>
                                    <p:anim calcmode="lin" valueType="num">
                                      <p:cBhvr>
                                        <p:cTn id="8" dur="1000" fill="hold"/>
                                        <p:tgtEl>
                                          <p:spTgt spid="10">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0">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0">
                                            <p:txEl>
                                              <p:pRg st="1" end="1"/>
                                            </p:txEl>
                                          </p:spTgt>
                                        </p:tgtEl>
                                        <p:attrNameLst>
                                          <p:attrName>style.visibility</p:attrName>
                                        </p:attrNameLst>
                                      </p:cBhvr>
                                      <p:to>
                                        <p:strVal val="visible"/>
                                      </p:to>
                                    </p:set>
                                    <p:animEffect transition="in" filter="fade">
                                      <p:cBhvr>
                                        <p:cTn id="12" dur="1000"/>
                                        <p:tgtEl>
                                          <p:spTgt spid="10">
                                            <p:txEl>
                                              <p:pRg st="1" end="1"/>
                                            </p:txEl>
                                          </p:spTgt>
                                        </p:tgtEl>
                                      </p:cBhvr>
                                    </p:animEffect>
                                    <p:anim calcmode="lin" valueType="num">
                                      <p:cBhvr>
                                        <p:cTn id="13" dur="1000" fill="hold"/>
                                        <p:tgtEl>
                                          <p:spTgt spid="10">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10">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0">
                                            <p:txEl>
                                              <p:pRg st="2" end="2"/>
                                            </p:txEl>
                                          </p:spTgt>
                                        </p:tgtEl>
                                        <p:attrNameLst>
                                          <p:attrName>style.visibility</p:attrName>
                                        </p:attrNameLst>
                                      </p:cBhvr>
                                      <p:to>
                                        <p:strVal val="visible"/>
                                      </p:to>
                                    </p:set>
                                    <p:animEffect transition="in" filter="fade">
                                      <p:cBhvr>
                                        <p:cTn id="17" dur="1000"/>
                                        <p:tgtEl>
                                          <p:spTgt spid="10">
                                            <p:txEl>
                                              <p:pRg st="2" end="2"/>
                                            </p:txEl>
                                          </p:spTgt>
                                        </p:tgtEl>
                                      </p:cBhvr>
                                    </p:animEffect>
                                    <p:anim calcmode="lin" valueType="num">
                                      <p:cBhvr>
                                        <p:cTn id="18" dur="1000" fill="hold"/>
                                        <p:tgtEl>
                                          <p:spTgt spid="10">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10">
                                            <p:txEl>
                                              <p:pRg st="2" end="2"/>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10">
                                            <p:txEl>
                                              <p:pRg st="3" end="3"/>
                                            </p:txEl>
                                          </p:spTgt>
                                        </p:tgtEl>
                                        <p:attrNameLst>
                                          <p:attrName>style.visibility</p:attrName>
                                        </p:attrNameLst>
                                      </p:cBhvr>
                                      <p:to>
                                        <p:strVal val="visible"/>
                                      </p:to>
                                    </p:set>
                                    <p:animEffect transition="in" filter="fade">
                                      <p:cBhvr>
                                        <p:cTn id="22" dur="1000"/>
                                        <p:tgtEl>
                                          <p:spTgt spid="10">
                                            <p:txEl>
                                              <p:pRg st="3" end="3"/>
                                            </p:txEl>
                                          </p:spTgt>
                                        </p:tgtEl>
                                      </p:cBhvr>
                                    </p:animEffect>
                                    <p:anim calcmode="lin" valueType="num">
                                      <p:cBhvr>
                                        <p:cTn id="23" dur="1000" fill="hold"/>
                                        <p:tgtEl>
                                          <p:spTgt spid="10">
                                            <p:txEl>
                                              <p:pRg st="3" end="3"/>
                                            </p:txEl>
                                          </p:spTgt>
                                        </p:tgtEl>
                                        <p:attrNameLst>
                                          <p:attrName>ppt_x</p:attrName>
                                        </p:attrNameLst>
                                      </p:cBhvr>
                                      <p:tavLst>
                                        <p:tav tm="0">
                                          <p:val>
                                            <p:strVal val="#ppt_x"/>
                                          </p:val>
                                        </p:tav>
                                        <p:tav tm="100000">
                                          <p:val>
                                            <p:strVal val="#ppt_x"/>
                                          </p:val>
                                        </p:tav>
                                      </p:tavLst>
                                    </p:anim>
                                    <p:anim calcmode="lin" valueType="num">
                                      <p:cBhvr>
                                        <p:cTn id="24" dur="1000" fill="hold"/>
                                        <p:tgtEl>
                                          <p:spTgt spid="10">
                                            <p:txEl>
                                              <p:pRg st="3" end="3"/>
                                            </p:txEl>
                                          </p:spTgt>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10">
                                            <p:txEl>
                                              <p:pRg st="4" end="4"/>
                                            </p:txEl>
                                          </p:spTgt>
                                        </p:tgtEl>
                                        <p:attrNameLst>
                                          <p:attrName>style.visibility</p:attrName>
                                        </p:attrNameLst>
                                      </p:cBhvr>
                                      <p:to>
                                        <p:strVal val="visible"/>
                                      </p:to>
                                    </p:set>
                                    <p:animEffect transition="in" filter="fade">
                                      <p:cBhvr>
                                        <p:cTn id="27" dur="1000"/>
                                        <p:tgtEl>
                                          <p:spTgt spid="10">
                                            <p:txEl>
                                              <p:pRg st="4" end="4"/>
                                            </p:txEl>
                                          </p:spTgt>
                                        </p:tgtEl>
                                      </p:cBhvr>
                                    </p:animEffect>
                                    <p:anim calcmode="lin" valueType="num">
                                      <p:cBhvr>
                                        <p:cTn id="28" dur="1000" fill="hold"/>
                                        <p:tgtEl>
                                          <p:spTgt spid="10">
                                            <p:txEl>
                                              <p:pRg st="4" end="4"/>
                                            </p:txEl>
                                          </p:spTgt>
                                        </p:tgtEl>
                                        <p:attrNameLst>
                                          <p:attrName>ppt_x</p:attrName>
                                        </p:attrNameLst>
                                      </p:cBhvr>
                                      <p:tavLst>
                                        <p:tav tm="0">
                                          <p:val>
                                            <p:strVal val="#ppt_x"/>
                                          </p:val>
                                        </p:tav>
                                        <p:tav tm="100000">
                                          <p:val>
                                            <p:strVal val="#ppt_x"/>
                                          </p:val>
                                        </p:tav>
                                      </p:tavLst>
                                    </p:anim>
                                    <p:anim calcmode="lin" valueType="num">
                                      <p:cBhvr>
                                        <p:cTn id="29" dur="1000" fill="hold"/>
                                        <p:tgtEl>
                                          <p:spTgt spid="10">
                                            <p:txEl>
                                              <p:pRg st="4" end="4"/>
                                            </p:txEl>
                                          </p:spTgt>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10">
                                            <p:txEl>
                                              <p:pRg st="5" end="5"/>
                                            </p:txEl>
                                          </p:spTgt>
                                        </p:tgtEl>
                                        <p:attrNameLst>
                                          <p:attrName>style.visibility</p:attrName>
                                        </p:attrNameLst>
                                      </p:cBhvr>
                                      <p:to>
                                        <p:strVal val="visible"/>
                                      </p:to>
                                    </p:set>
                                    <p:animEffect transition="in" filter="fade">
                                      <p:cBhvr>
                                        <p:cTn id="32" dur="1000"/>
                                        <p:tgtEl>
                                          <p:spTgt spid="10">
                                            <p:txEl>
                                              <p:pRg st="5" end="5"/>
                                            </p:txEl>
                                          </p:spTgt>
                                        </p:tgtEl>
                                      </p:cBhvr>
                                    </p:animEffect>
                                    <p:anim calcmode="lin" valueType="num">
                                      <p:cBhvr>
                                        <p:cTn id="33" dur="1000" fill="hold"/>
                                        <p:tgtEl>
                                          <p:spTgt spid="10">
                                            <p:txEl>
                                              <p:pRg st="5" end="5"/>
                                            </p:txEl>
                                          </p:spTgt>
                                        </p:tgtEl>
                                        <p:attrNameLst>
                                          <p:attrName>ppt_x</p:attrName>
                                        </p:attrNameLst>
                                      </p:cBhvr>
                                      <p:tavLst>
                                        <p:tav tm="0">
                                          <p:val>
                                            <p:strVal val="#ppt_x"/>
                                          </p:val>
                                        </p:tav>
                                        <p:tav tm="100000">
                                          <p:val>
                                            <p:strVal val="#ppt_x"/>
                                          </p:val>
                                        </p:tav>
                                      </p:tavLst>
                                    </p:anim>
                                    <p:anim calcmode="lin" valueType="num">
                                      <p:cBhvr>
                                        <p:cTn id="34" dur="1000" fill="hold"/>
                                        <p:tgtEl>
                                          <p:spTgt spid="10">
                                            <p:txEl>
                                              <p:pRg st="5" end="5"/>
                                            </p:txEl>
                                          </p:spTgt>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10">
                                            <p:txEl>
                                              <p:pRg st="7" end="7"/>
                                            </p:txEl>
                                          </p:spTgt>
                                        </p:tgtEl>
                                        <p:attrNameLst>
                                          <p:attrName>style.visibility</p:attrName>
                                        </p:attrNameLst>
                                      </p:cBhvr>
                                      <p:to>
                                        <p:strVal val="visible"/>
                                      </p:to>
                                    </p:set>
                                    <p:animEffect transition="in" filter="fade">
                                      <p:cBhvr>
                                        <p:cTn id="37" dur="1000"/>
                                        <p:tgtEl>
                                          <p:spTgt spid="10">
                                            <p:txEl>
                                              <p:pRg st="7" end="7"/>
                                            </p:txEl>
                                          </p:spTgt>
                                        </p:tgtEl>
                                      </p:cBhvr>
                                    </p:animEffect>
                                    <p:anim calcmode="lin" valueType="num">
                                      <p:cBhvr>
                                        <p:cTn id="38" dur="1000" fill="hold"/>
                                        <p:tgtEl>
                                          <p:spTgt spid="10">
                                            <p:txEl>
                                              <p:pRg st="7" end="7"/>
                                            </p:txEl>
                                          </p:spTgt>
                                        </p:tgtEl>
                                        <p:attrNameLst>
                                          <p:attrName>ppt_x</p:attrName>
                                        </p:attrNameLst>
                                      </p:cBhvr>
                                      <p:tavLst>
                                        <p:tav tm="0">
                                          <p:val>
                                            <p:strVal val="#ppt_x"/>
                                          </p:val>
                                        </p:tav>
                                        <p:tav tm="100000">
                                          <p:val>
                                            <p:strVal val="#ppt_x"/>
                                          </p:val>
                                        </p:tav>
                                      </p:tavLst>
                                    </p:anim>
                                    <p:anim calcmode="lin" valueType="num">
                                      <p:cBhvr>
                                        <p:cTn id="39" dur="1000" fill="hold"/>
                                        <p:tgtEl>
                                          <p:spTgt spid="10">
                                            <p:txEl>
                                              <p:pRg st="7" end="7"/>
                                            </p:txEl>
                                          </p:spTgt>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0"/>
                                  </p:stCondLst>
                                  <p:childTnLst>
                                    <p:set>
                                      <p:cBhvr>
                                        <p:cTn id="41" dur="1" fill="hold">
                                          <p:stCondLst>
                                            <p:cond delay="0"/>
                                          </p:stCondLst>
                                        </p:cTn>
                                        <p:tgtEl>
                                          <p:spTgt spid="10">
                                            <p:txEl>
                                              <p:pRg st="6" end="6"/>
                                            </p:txEl>
                                          </p:spTgt>
                                        </p:tgtEl>
                                        <p:attrNameLst>
                                          <p:attrName>style.visibility</p:attrName>
                                        </p:attrNameLst>
                                      </p:cBhvr>
                                      <p:to>
                                        <p:strVal val="visible"/>
                                      </p:to>
                                    </p:set>
                                    <p:animEffect transition="in" filter="fade">
                                      <p:cBhvr>
                                        <p:cTn id="42" dur="1000"/>
                                        <p:tgtEl>
                                          <p:spTgt spid="10">
                                            <p:txEl>
                                              <p:pRg st="6" end="6"/>
                                            </p:txEl>
                                          </p:spTgt>
                                        </p:tgtEl>
                                      </p:cBhvr>
                                    </p:animEffect>
                                    <p:anim calcmode="lin" valueType="num">
                                      <p:cBhvr>
                                        <p:cTn id="43" dur="1000" fill="hold"/>
                                        <p:tgtEl>
                                          <p:spTgt spid="10">
                                            <p:txEl>
                                              <p:pRg st="6" end="6"/>
                                            </p:txEl>
                                          </p:spTgt>
                                        </p:tgtEl>
                                        <p:attrNameLst>
                                          <p:attrName>ppt_x</p:attrName>
                                        </p:attrNameLst>
                                      </p:cBhvr>
                                      <p:tavLst>
                                        <p:tav tm="0">
                                          <p:val>
                                            <p:strVal val="#ppt_x"/>
                                          </p:val>
                                        </p:tav>
                                        <p:tav tm="100000">
                                          <p:val>
                                            <p:strVal val="#ppt_x"/>
                                          </p:val>
                                        </p:tav>
                                      </p:tavLst>
                                    </p:anim>
                                    <p:anim calcmode="lin" valueType="num">
                                      <p:cBhvr>
                                        <p:cTn id="44" dur="1000" fill="hold"/>
                                        <p:tgtEl>
                                          <p:spTgt spid="10">
                                            <p:txEl>
                                              <p:pRg st="6" end="6"/>
                                            </p:txEl>
                                          </p:spTgt>
                                        </p:tgtEl>
                                        <p:attrNameLst>
                                          <p:attrName>ppt_y</p:attrName>
                                        </p:attrNameLst>
                                      </p:cBhvr>
                                      <p:tavLst>
                                        <p:tav tm="0">
                                          <p:val>
                                            <p:strVal val="#ppt_y+.1"/>
                                          </p:val>
                                        </p:tav>
                                        <p:tav tm="100000">
                                          <p:val>
                                            <p:strVal val="#ppt_y"/>
                                          </p:val>
                                        </p:tav>
                                      </p:tavLst>
                                    </p:anim>
                                  </p:childTnLst>
                                </p:cTn>
                              </p:par>
                              <p:par>
                                <p:cTn id="45" presetID="42" presetClass="entr" presetSubtype="0" fill="hold" nodeType="withEffect">
                                  <p:stCondLst>
                                    <p:cond delay="0"/>
                                  </p:stCondLst>
                                  <p:childTnLst>
                                    <p:set>
                                      <p:cBhvr>
                                        <p:cTn id="46" dur="1" fill="hold">
                                          <p:stCondLst>
                                            <p:cond delay="0"/>
                                          </p:stCondLst>
                                        </p:cTn>
                                        <p:tgtEl>
                                          <p:spTgt spid="10">
                                            <p:txEl>
                                              <p:pRg st="8" end="8"/>
                                            </p:txEl>
                                          </p:spTgt>
                                        </p:tgtEl>
                                        <p:attrNameLst>
                                          <p:attrName>style.visibility</p:attrName>
                                        </p:attrNameLst>
                                      </p:cBhvr>
                                      <p:to>
                                        <p:strVal val="visible"/>
                                      </p:to>
                                    </p:set>
                                    <p:animEffect transition="in" filter="fade">
                                      <p:cBhvr>
                                        <p:cTn id="47" dur="1000"/>
                                        <p:tgtEl>
                                          <p:spTgt spid="10">
                                            <p:txEl>
                                              <p:pRg st="8" end="8"/>
                                            </p:txEl>
                                          </p:spTgt>
                                        </p:tgtEl>
                                      </p:cBhvr>
                                    </p:animEffect>
                                    <p:anim calcmode="lin" valueType="num">
                                      <p:cBhvr>
                                        <p:cTn id="48" dur="1000" fill="hold"/>
                                        <p:tgtEl>
                                          <p:spTgt spid="10">
                                            <p:txEl>
                                              <p:pRg st="8" end="8"/>
                                            </p:txEl>
                                          </p:spTgt>
                                        </p:tgtEl>
                                        <p:attrNameLst>
                                          <p:attrName>ppt_x</p:attrName>
                                        </p:attrNameLst>
                                      </p:cBhvr>
                                      <p:tavLst>
                                        <p:tav tm="0">
                                          <p:val>
                                            <p:strVal val="#ppt_x"/>
                                          </p:val>
                                        </p:tav>
                                        <p:tav tm="100000">
                                          <p:val>
                                            <p:strVal val="#ppt_x"/>
                                          </p:val>
                                        </p:tav>
                                      </p:tavLst>
                                    </p:anim>
                                    <p:anim calcmode="lin" valueType="num">
                                      <p:cBhvr>
                                        <p:cTn id="49" dur="1000" fill="hold"/>
                                        <p:tgtEl>
                                          <p:spTgt spid="10">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6"/>
          </p:nvPr>
        </p:nvSpPr>
        <p:spPr/>
        <p:txBody>
          <a:bodyPr/>
          <a:lstStyle/>
          <a:p>
            <a:fld id="{2F63C605-4FC6-46DE-BC90-871762EA3F52}" type="slidenum">
              <a:rPr lang="en-SG" smtClean="0"/>
              <a:pPr/>
              <a:t>15</a:t>
            </a:fld>
            <a:endParaRPr lang="en-SG" dirty="0"/>
          </a:p>
        </p:txBody>
      </p:sp>
      <p:sp>
        <p:nvSpPr>
          <p:cNvPr id="6" name="Footer Placeholder 7"/>
          <p:cNvSpPr>
            <a:spLocks noGrp="1"/>
          </p:cNvSpPr>
          <p:nvPr>
            <p:ph type="ftr" sz="quarter" idx="15"/>
          </p:nvPr>
        </p:nvSpPr>
        <p:spPr>
          <a:xfrm>
            <a:off x="7238446" y="6492875"/>
            <a:ext cx="3872141" cy="365125"/>
          </a:xfrm>
        </p:spPr>
        <p:txBody>
          <a:bodyPr/>
          <a:lstStyle/>
          <a:p>
            <a:pPr algn="l"/>
            <a:r>
              <a:rPr lang="en-SG" sz="1050" dirty="0"/>
              <a:t>© 2019 National University of Singapore. All Rights Reserved</a:t>
            </a:r>
            <a:endParaRPr lang="en-SG" sz="1400" dirty="0"/>
          </a:p>
        </p:txBody>
      </p:sp>
      <p:sp>
        <p:nvSpPr>
          <p:cNvPr id="3" name="Title 2"/>
          <p:cNvSpPr>
            <a:spLocks noGrp="1"/>
          </p:cNvSpPr>
          <p:nvPr>
            <p:ph type="title"/>
          </p:nvPr>
        </p:nvSpPr>
        <p:spPr/>
        <p:txBody>
          <a:bodyPr>
            <a:noAutofit/>
          </a:bodyPr>
          <a:lstStyle/>
          <a:p>
            <a:pPr>
              <a:lnSpc>
                <a:spcPct val="130000"/>
              </a:lnSpc>
            </a:pPr>
            <a:r>
              <a:rPr lang="en-SG" dirty="0"/>
              <a:t>Practice Module : MVP Project</a:t>
            </a:r>
            <a:endParaRPr lang="en-SG" cap="all" dirty="0"/>
          </a:p>
        </p:txBody>
      </p:sp>
      <p:sp>
        <p:nvSpPr>
          <p:cNvPr id="10" name="Content Placeholder 2"/>
          <p:cNvSpPr>
            <a:spLocks noGrp="1"/>
          </p:cNvSpPr>
          <p:nvPr>
            <p:ph sz="quarter" idx="13"/>
          </p:nvPr>
        </p:nvSpPr>
        <p:spPr>
          <a:xfrm>
            <a:off x="838200" y="1182208"/>
            <a:ext cx="11353800" cy="5310667"/>
          </a:xfrm>
        </p:spPr>
        <p:txBody>
          <a:bodyPr>
            <a:normAutofit/>
          </a:bodyPr>
          <a:lstStyle/>
          <a:p>
            <a:pPr marL="0" lvl="0" indent="0">
              <a:buNone/>
            </a:pPr>
            <a:r>
              <a:rPr lang="en-SG" sz="3600" dirty="0">
                <a:solidFill>
                  <a:schemeClr val="accent4"/>
                </a:solidFill>
              </a:rPr>
              <a:t>[ Group Project ] </a:t>
            </a:r>
          </a:p>
          <a:p>
            <a:r>
              <a:rPr lang="en-SG" sz="3600" dirty="0">
                <a:solidFill>
                  <a:schemeClr val="accent2"/>
                </a:solidFill>
              </a:rPr>
              <a:t>Submission due by 23:59 on 1st Sunday of </a:t>
            </a:r>
            <a:r>
              <a:rPr lang="en-SG" sz="3600" dirty="0">
                <a:solidFill>
                  <a:schemeClr val="accent2"/>
                </a:solidFill>
                <a:sym typeface="Wingdings" panose="05000000000000000000" pitchFamily="2" charset="2"/>
              </a:rPr>
              <a:t>May </a:t>
            </a:r>
            <a:r>
              <a:rPr lang="en-SG" b="0" dirty="0">
                <a:solidFill>
                  <a:schemeClr val="accent2"/>
                </a:solidFill>
                <a:sym typeface="Wingdings" panose="05000000000000000000" pitchFamily="2" charset="2"/>
              </a:rPr>
              <a:t>(1</a:t>
            </a:r>
            <a:r>
              <a:rPr lang="en-SG" b="0" baseline="30000" dirty="0">
                <a:solidFill>
                  <a:schemeClr val="accent2"/>
                </a:solidFill>
                <a:sym typeface="Wingdings" panose="05000000000000000000" pitchFamily="2" charset="2"/>
              </a:rPr>
              <a:t>st</a:t>
            </a:r>
            <a:r>
              <a:rPr lang="en-SG" b="0" dirty="0">
                <a:solidFill>
                  <a:schemeClr val="accent2"/>
                </a:solidFill>
                <a:sym typeface="Wingdings" panose="05000000000000000000" pitchFamily="2" charset="2"/>
              </a:rPr>
              <a:t> half of year) </a:t>
            </a:r>
            <a:r>
              <a:rPr lang="en-SG" sz="3600" dirty="0">
                <a:solidFill>
                  <a:schemeClr val="accent2"/>
                </a:solidFill>
                <a:sym typeface="Wingdings" panose="05000000000000000000" pitchFamily="2" charset="2"/>
              </a:rPr>
              <a:t>or November</a:t>
            </a:r>
            <a:r>
              <a:rPr lang="en-SG" b="0" dirty="0">
                <a:solidFill>
                  <a:schemeClr val="accent2"/>
                </a:solidFill>
                <a:sym typeface="Wingdings" panose="05000000000000000000" pitchFamily="2" charset="2"/>
              </a:rPr>
              <a:t> (2</a:t>
            </a:r>
            <a:r>
              <a:rPr lang="en-SG" b="0" baseline="30000" dirty="0">
                <a:solidFill>
                  <a:schemeClr val="accent2"/>
                </a:solidFill>
                <a:sym typeface="Wingdings" panose="05000000000000000000" pitchFamily="2" charset="2"/>
              </a:rPr>
              <a:t>nd</a:t>
            </a:r>
            <a:r>
              <a:rPr lang="en-SG" b="0" dirty="0">
                <a:solidFill>
                  <a:schemeClr val="accent2"/>
                </a:solidFill>
                <a:sym typeface="Wingdings" panose="05000000000000000000" pitchFamily="2" charset="2"/>
              </a:rPr>
              <a:t> half of year) </a:t>
            </a:r>
            <a:endParaRPr lang="en-SG" sz="3600" b="0" dirty="0">
              <a:solidFill>
                <a:schemeClr val="accent2"/>
              </a:solidFill>
            </a:endParaRPr>
          </a:p>
          <a:p>
            <a:pPr lvl="0"/>
            <a:endParaRPr lang="en-AU" sz="3600" dirty="0">
              <a:solidFill>
                <a:schemeClr val="accent2"/>
              </a:solidFill>
            </a:endParaRPr>
          </a:p>
        </p:txBody>
      </p:sp>
    </p:spTree>
    <p:extLst>
      <p:ext uri="{BB962C8B-B14F-4D97-AF65-F5344CB8AC3E}">
        <p14:creationId xmlns:p14="http://schemas.microsoft.com/office/powerpoint/2010/main" val="839670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1000"/>
                                        <p:tgtEl>
                                          <p:spTgt spid="10">
                                            <p:txEl>
                                              <p:pRg st="0" end="0"/>
                                            </p:txEl>
                                          </p:spTgt>
                                        </p:tgtEl>
                                      </p:cBhvr>
                                    </p:animEffect>
                                    <p:anim calcmode="lin" valueType="num">
                                      <p:cBhvr>
                                        <p:cTn id="8" dur="1000" fill="hold"/>
                                        <p:tgtEl>
                                          <p:spTgt spid="10">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0">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0">
                                            <p:txEl>
                                              <p:pRg st="1" end="1"/>
                                            </p:txEl>
                                          </p:spTgt>
                                        </p:tgtEl>
                                        <p:attrNameLst>
                                          <p:attrName>style.visibility</p:attrName>
                                        </p:attrNameLst>
                                      </p:cBhvr>
                                      <p:to>
                                        <p:strVal val="visible"/>
                                      </p:to>
                                    </p:set>
                                    <p:animEffect transition="in" filter="fade">
                                      <p:cBhvr>
                                        <p:cTn id="12" dur="1000"/>
                                        <p:tgtEl>
                                          <p:spTgt spid="10">
                                            <p:txEl>
                                              <p:pRg st="1" end="1"/>
                                            </p:txEl>
                                          </p:spTgt>
                                        </p:tgtEl>
                                      </p:cBhvr>
                                    </p:animEffect>
                                    <p:anim calcmode="lin" valueType="num">
                                      <p:cBhvr>
                                        <p:cTn id="13" dur="1000" fill="hold"/>
                                        <p:tgtEl>
                                          <p:spTgt spid="10">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10">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6"/>
          </p:nvPr>
        </p:nvSpPr>
        <p:spPr/>
        <p:txBody>
          <a:bodyPr/>
          <a:lstStyle/>
          <a:p>
            <a:fld id="{2F63C605-4FC6-46DE-BC90-871762EA3F52}" type="slidenum">
              <a:rPr lang="en-SG" smtClean="0"/>
              <a:pPr/>
              <a:t>16</a:t>
            </a:fld>
            <a:endParaRPr lang="en-SG" dirty="0"/>
          </a:p>
        </p:txBody>
      </p:sp>
      <p:sp>
        <p:nvSpPr>
          <p:cNvPr id="6" name="Footer Placeholder 7"/>
          <p:cNvSpPr>
            <a:spLocks noGrp="1"/>
          </p:cNvSpPr>
          <p:nvPr>
            <p:ph type="ftr" sz="quarter" idx="15"/>
          </p:nvPr>
        </p:nvSpPr>
        <p:spPr>
          <a:xfrm>
            <a:off x="7238446" y="6492875"/>
            <a:ext cx="3872141" cy="365125"/>
          </a:xfrm>
        </p:spPr>
        <p:txBody>
          <a:bodyPr/>
          <a:lstStyle/>
          <a:p>
            <a:pPr algn="l"/>
            <a:r>
              <a:rPr lang="en-SG" sz="1050" dirty="0"/>
              <a:t>© 2019 National University of Singapore. All Rights Reserved</a:t>
            </a:r>
            <a:endParaRPr lang="en-SG" sz="1400" dirty="0"/>
          </a:p>
        </p:txBody>
      </p:sp>
      <p:sp>
        <p:nvSpPr>
          <p:cNvPr id="3" name="Title 2"/>
          <p:cNvSpPr>
            <a:spLocks noGrp="1"/>
          </p:cNvSpPr>
          <p:nvPr>
            <p:ph type="title"/>
          </p:nvPr>
        </p:nvSpPr>
        <p:spPr/>
        <p:txBody>
          <a:bodyPr>
            <a:noAutofit/>
          </a:bodyPr>
          <a:lstStyle/>
          <a:p>
            <a:pPr>
              <a:lnSpc>
                <a:spcPct val="130000"/>
              </a:lnSpc>
            </a:pPr>
            <a:r>
              <a:rPr lang="en-SG" dirty="0"/>
              <a:t>Practice Module : MVP Project</a:t>
            </a:r>
            <a:endParaRPr lang="en-SG" cap="all" dirty="0"/>
          </a:p>
        </p:txBody>
      </p:sp>
      <p:sp>
        <p:nvSpPr>
          <p:cNvPr id="10" name="Content Placeholder 2"/>
          <p:cNvSpPr>
            <a:spLocks noGrp="1"/>
          </p:cNvSpPr>
          <p:nvPr>
            <p:ph sz="quarter" idx="13"/>
          </p:nvPr>
        </p:nvSpPr>
        <p:spPr>
          <a:xfrm>
            <a:off x="838200" y="1182208"/>
            <a:ext cx="10515600" cy="5310667"/>
          </a:xfrm>
        </p:spPr>
        <p:txBody>
          <a:bodyPr>
            <a:normAutofit/>
          </a:bodyPr>
          <a:lstStyle/>
          <a:p>
            <a:pPr marL="0" lvl="0" indent="0">
              <a:buNone/>
            </a:pPr>
            <a:r>
              <a:rPr lang="en-SG" dirty="0">
                <a:solidFill>
                  <a:schemeClr val="accent4"/>
                </a:solidFill>
              </a:rPr>
              <a:t>[ Example Past Project ]</a:t>
            </a:r>
          </a:p>
          <a:p>
            <a:pPr marL="0" lvl="0" indent="0">
              <a:buNone/>
            </a:pPr>
            <a:endParaRPr lang="en-GB" dirty="0">
              <a:hlinkClick r:id="rId2"/>
            </a:endParaRPr>
          </a:p>
          <a:p>
            <a:pPr marL="0" lvl="0" indent="0">
              <a:buNone/>
            </a:pPr>
            <a:r>
              <a:rPr lang="en-GB" dirty="0">
                <a:hlinkClick r:id="rId3"/>
              </a:rPr>
              <a:t>https://github.com/IRS-PM</a:t>
            </a:r>
            <a:endParaRPr lang="en-GB" dirty="0"/>
          </a:p>
          <a:p>
            <a:pPr marL="0" lvl="0" indent="0">
              <a:buNone/>
            </a:pPr>
            <a:endParaRPr lang="en-GB" dirty="0"/>
          </a:p>
          <a:p>
            <a:pPr marL="0" lvl="0" indent="0">
              <a:buNone/>
            </a:pPr>
            <a:endParaRPr lang="en-AU" dirty="0"/>
          </a:p>
        </p:txBody>
      </p:sp>
    </p:spTree>
    <p:extLst>
      <p:ext uri="{BB962C8B-B14F-4D97-AF65-F5344CB8AC3E}">
        <p14:creationId xmlns:p14="http://schemas.microsoft.com/office/powerpoint/2010/main" val="1923608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1000"/>
                                        <p:tgtEl>
                                          <p:spTgt spid="10">
                                            <p:txEl>
                                              <p:pRg st="0" end="0"/>
                                            </p:txEl>
                                          </p:spTgt>
                                        </p:tgtEl>
                                      </p:cBhvr>
                                    </p:animEffect>
                                    <p:anim calcmode="lin" valueType="num">
                                      <p:cBhvr>
                                        <p:cTn id="8" dur="1000" fill="hold"/>
                                        <p:tgtEl>
                                          <p:spTgt spid="10">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0">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0">
                                            <p:txEl>
                                              <p:pRg st="2" end="2"/>
                                            </p:txEl>
                                          </p:spTgt>
                                        </p:tgtEl>
                                        <p:attrNameLst>
                                          <p:attrName>style.visibility</p:attrName>
                                        </p:attrNameLst>
                                      </p:cBhvr>
                                      <p:to>
                                        <p:strVal val="visible"/>
                                      </p:to>
                                    </p:set>
                                    <p:animEffect transition="in" filter="fade">
                                      <p:cBhvr>
                                        <p:cTn id="12" dur="1000"/>
                                        <p:tgtEl>
                                          <p:spTgt spid="10">
                                            <p:txEl>
                                              <p:pRg st="2" end="2"/>
                                            </p:txEl>
                                          </p:spTgt>
                                        </p:tgtEl>
                                      </p:cBhvr>
                                    </p:animEffect>
                                    <p:anim calcmode="lin" valueType="num">
                                      <p:cBhvr>
                                        <p:cTn id="13" dur="1000" fill="hold"/>
                                        <p:tgtEl>
                                          <p:spTgt spid="10">
                                            <p:txEl>
                                              <p:pRg st="2" end="2"/>
                                            </p:txEl>
                                          </p:spTgt>
                                        </p:tgtEl>
                                        <p:attrNameLst>
                                          <p:attrName>ppt_x</p:attrName>
                                        </p:attrNameLst>
                                      </p:cBhvr>
                                      <p:tavLst>
                                        <p:tav tm="0">
                                          <p:val>
                                            <p:strVal val="#ppt_x"/>
                                          </p:val>
                                        </p:tav>
                                        <p:tav tm="100000">
                                          <p:val>
                                            <p:strVal val="#ppt_x"/>
                                          </p:val>
                                        </p:tav>
                                      </p:tavLst>
                                    </p:anim>
                                    <p:anim calcmode="lin" valueType="num">
                                      <p:cBhvr>
                                        <p:cTn id="14" dur="1000" fill="hold"/>
                                        <p:tgtEl>
                                          <p:spTgt spid="10">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https://github.com/IRS-MR/IRS-MR-2019-01-19-IS1PT-GRP-aiVoyagers-S3P-smart-sec-school-proposer/raw/master/Miscellaneous/SystemPic.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0850" y="796394"/>
            <a:ext cx="10600390" cy="5658467"/>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p:cNvSpPr>
            <a:spLocks noGrp="1"/>
          </p:cNvSpPr>
          <p:nvPr>
            <p:ph type="ftr" sz="quarter" idx="15"/>
          </p:nvPr>
        </p:nvSpPr>
        <p:spPr/>
        <p:txBody>
          <a:bodyPr/>
          <a:lstStyle/>
          <a:p>
            <a:pPr algn="l"/>
            <a:r>
              <a:rPr lang="en-SG" sz="1000" dirty="0"/>
              <a:t>© 2020 National University of Singapore. All Rights Reserved</a:t>
            </a:r>
            <a:endParaRPr lang="en-SG" dirty="0"/>
          </a:p>
        </p:txBody>
      </p:sp>
      <p:sp>
        <p:nvSpPr>
          <p:cNvPr id="5" name="Slide Number Placeholder 4"/>
          <p:cNvSpPr>
            <a:spLocks noGrp="1"/>
          </p:cNvSpPr>
          <p:nvPr>
            <p:ph type="sldNum" sz="quarter" idx="16"/>
          </p:nvPr>
        </p:nvSpPr>
        <p:spPr/>
        <p:txBody>
          <a:bodyPr/>
          <a:lstStyle/>
          <a:p>
            <a:fld id="{2F63C605-4FC6-46DE-BC90-871762EA3F52}" type="slidenum">
              <a:rPr lang="en-SG" smtClean="0"/>
              <a:pPr/>
              <a:t>17</a:t>
            </a:fld>
            <a:endParaRPr lang="en-SG" dirty="0"/>
          </a:p>
        </p:txBody>
      </p:sp>
      <p:sp>
        <p:nvSpPr>
          <p:cNvPr id="10" name="Title 1"/>
          <p:cNvSpPr>
            <a:spLocks noGrp="1"/>
          </p:cNvSpPr>
          <p:nvPr>
            <p:ph type="title"/>
          </p:nvPr>
        </p:nvSpPr>
        <p:spPr>
          <a:xfrm>
            <a:off x="838203" y="250833"/>
            <a:ext cx="8800551" cy="545561"/>
          </a:xfrm>
        </p:spPr>
        <p:txBody>
          <a:bodyPr>
            <a:normAutofit/>
          </a:bodyPr>
          <a:lstStyle/>
          <a:p>
            <a:r>
              <a:rPr lang="en-SG" dirty="0">
                <a:solidFill>
                  <a:schemeClr val="accent2"/>
                </a:solidFill>
              </a:rPr>
              <a:t>[Education] Secondary School Proposer</a:t>
            </a:r>
            <a:endParaRPr lang="en-US" dirty="0">
              <a:solidFill>
                <a:schemeClr val="accent2"/>
              </a:solidFill>
            </a:endParaRPr>
          </a:p>
        </p:txBody>
      </p:sp>
      <p:sp>
        <p:nvSpPr>
          <p:cNvPr id="6" name="Rectangle 5"/>
          <p:cNvSpPr/>
          <p:nvPr/>
        </p:nvSpPr>
        <p:spPr>
          <a:xfrm>
            <a:off x="838202" y="6457890"/>
            <a:ext cx="5698786" cy="400110"/>
          </a:xfrm>
          <a:prstGeom prst="rect">
            <a:avLst/>
          </a:prstGeom>
        </p:spPr>
        <p:txBody>
          <a:bodyPr wrap="square">
            <a:spAutoFit/>
          </a:bodyPr>
          <a:lstStyle/>
          <a:p>
            <a:r>
              <a:rPr lang="en-US" sz="1000" dirty="0">
                <a:solidFill>
                  <a:schemeClr val="tx1">
                    <a:lumMod val="50000"/>
                    <a:lumOff val="50000"/>
                  </a:schemeClr>
                </a:solidFill>
                <a:hlinkClick r:id="rId4"/>
              </a:rPr>
              <a:t>Source</a:t>
            </a:r>
            <a:r>
              <a:rPr lang="en-US" sz="1000" dirty="0">
                <a:solidFill>
                  <a:schemeClr val="tx1">
                    <a:lumMod val="50000"/>
                    <a:lumOff val="50000"/>
                  </a:schemeClr>
                </a:solidFill>
              </a:rPr>
              <a:t> https://github.com/IRS-MR/IRS-MR-2019-01-19-IS1PT-GRP-aiVoyagers-S3P-smart-sec-school-proposer</a:t>
            </a:r>
            <a:endParaRPr lang="en-GB" sz="1000" dirty="0">
              <a:solidFill>
                <a:schemeClr val="tx1">
                  <a:lumMod val="50000"/>
                  <a:lumOff val="50000"/>
                </a:schemeClr>
              </a:solidFill>
            </a:endParaRPr>
          </a:p>
        </p:txBody>
      </p:sp>
    </p:spTree>
    <p:extLst>
      <p:ext uri="{BB962C8B-B14F-4D97-AF65-F5344CB8AC3E}">
        <p14:creationId xmlns:p14="http://schemas.microsoft.com/office/powerpoint/2010/main" val="34812577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5"/>
          </p:nvPr>
        </p:nvSpPr>
        <p:spPr/>
        <p:txBody>
          <a:bodyPr/>
          <a:lstStyle/>
          <a:p>
            <a:pPr algn="l"/>
            <a:r>
              <a:rPr lang="en-SG" sz="1000" dirty="0"/>
              <a:t>© 2020 National University of Singapore. All Rights Reserved</a:t>
            </a:r>
            <a:endParaRPr lang="en-SG" dirty="0"/>
          </a:p>
        </p:txBody>
      </p:sp>
      <p:sp>
        <p:nvSpPr>
          <p:cNvPr id="5" name="Slide Number Placeholder 4"/>
          <p:cNvSpPr>
            <a:spLocks noGrp="1"/>
          </p:cNvSpPr>
          <p:nvPr>
            <p:ph type="sldNum" sz="quarter" idx="16"/>
          </p:nvPr>
        </p:nvSpPr>
        <p:spPr/>
        <p:txBody>
          <a:bodyPr/>
          <a:lstStyle/>
          <a:p>
            <a:fld id="{2F63C605-4FC6-46DE-BC90-871762EA3F52}" type="slidenum">
              <a:rPr lang="en-SG" smtClean="0"/>
              <a:pPr/>
              <a:t>18</a:t>
            </a:fld>
            <a:endParaRPr lang="en-SG" dirty="0"/>
          </a:p>
        </p:txBody>
      </p:sp>
      <p:sp>
        <p:nvSpPr>
          <p:cNvPr id="10" name="Title 1"/>
          <p:cNvSpPr>
            <a:spLocks noGrp="1"/>
          </p:cNvSpPr>
          <p:nvPr>
            <p:ph type="title"/>
          </p:nvPr>
        </p:nvSpPr>
        <p:spPr>
          <a:xfrm>
            <a:off x="838203" y="250833"/>
            <a:ext cx="8800551" cy="545561"/>
          </a:xfrm>
        </p:spPr>
        <p:txBody>
          <a:bodyPr>
            <a:normAutofit/>
          </a:bodyPr>
          <a:lstStyle/>
          <a:p>
            <a:r>
              <a:rPr lang="en-SG" dirty="0">
                <a:solidFill>
                  <a:schemeClr val="accent2"/>
                </a:solidFill>
              </a:rPr>
              <a:t>[Education] School Shuttle Scheduler</a:t>
            </a:r>
            <a:endParaRPr lang="en-US" dirty="0">
              <a:solidFill>
                <a:schemeClr val="accent2"/>
              </a:solidFill>
            </a:endParaRPr>
          </a:p>
        </p:txBody>
      </p:sp>
      <p:sp>
        <p:nvSpPr>
          <p:cNvPr id="6" name="Rectangle 5"/>
          <p:cNvSpPr/>
          <p:nvPr/>
        </p:nvSpPr>
        <p:spPr>
          <a:xfrm>
            <a:off x="838202" y="6457890"/>
            <a:ext cx="5698786" cy="400110"/>
          </a:xfrm>
          <a:prstGeom prst="rect">
            <a:avLst/>
          </a:prstGeom>
        </p:spPr>
        <p:txBody>
          <a:bodyPr wrap="square">
            <a:spAutoFit/>
          </a:bodyPr>
          <a:lstStyle/>
          <a:p>
            <a:r>
              <a:rPr lang="en-US" sz="1000" dirty="0">
                <a:solidFill>
                  <a:schemeClr val="tx1">
                    <a:lumMod val="50000"/>
                    <a:lumOff val="50000"/>
                  </a:schemeClr>
                </a:solidFill>
                <a:hlinkClick r:id="rId3"/>
              </a:rPr>
              <a:t>Source</a:t>
            </a:r>
            <a:r>
              <a:rPr lang="en-US" sz="1000" dirty="0">
                <a:solidFill>
                  <a:schemeClr val="tx1">
                    <a:lumMod val="50000"/>
                    <a:lumOff val="50000"/>
                  </a:schemeClr>
                </a:solidFill>
              </a:rPr>
              <a:t> https://github.com/IRS-RS/IRS-RS-2019-03-09-IS1PT-GRP-aiVoyagers-irs-Intelligent-Rapid-Shuttle</a:t>
            </a:r>
            <a:endParaRPr lang="en-GB" sz="1000" dirty="0">
              <a:solidFill>
                <a:schemeClr val="tx1">
                  <a:lumMod val="50000"/>
                  <a:lumOff val="50000"/>
                </a:schemeClr>
              </a:solidFill>
            </a:endParaRPr>
          </a:p>
        </p:txBody>
      </p:sp>
      <p:pic>
        <p:nvPicPr>
          <p:cNvPr id="8194" name="Picture 2" descr="IRS Intelligent Rapid Shuttl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0850" y="796394"/>
            <a:ext cx="9214334" cy="56584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42975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github.com/IRS-MR/IRS-MR-2019-01-19-IS1PT-GRP-Pepper-DepressionScreeningSystem/raw/master/Miscellaneous/Banner.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2" y="802452"/>
            <a:ext cx="10116309" cy="5690424"/>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p:cNvSpPr>
            <a:spLocks noGrp="1"/>
          </p:cNvSpPr>
          <p:nvPr>
            <p:ph type="ftr" sz="quarter" idx="15"/>
          </p:nvPr>
        </p:nvSpPr>
        <p:spPr/>
        <p:txBody>
          <a:bodyPr/>
          <a:lstStyle/>
          <a:p>
            <a:pPr algn="l"/>
            <a:r>
              <a:rPr lang="en-SG" sz="1000" dirty="0"/>
              <a:t>© 2020 National University of Singapore. All Rights Reserved</a:t>
            </a:r>
            <a:endParaRPr lang="en-SG" dirty="0"/>
          </a:p>
        </p:txBody>
      </p:sp>
      <p:sp>
        <p:nvSpPr>
          <p:cNvPr id="5" name="Slide Number Placeholder 4"/>
          <p:cNvSpPr>
            <a:spLocks noGrp="1"/>
          </p:cNvSpPr>
          <p:nvPr>
            <p:ph type="sldNum" sz="quarter" idx="16"/>
          </p:nvPr>
        </p:nvSpPr>
        <p:spPr/>
        <p:txBody>
          <a:bodyPr/>
          <a:lstStyle/>
          <a:p>
            <a:fld id="{2F63C605-4FC6-46DE-BC90-871762EA3F52}" type="slidenum">
              <a:rPr lang="en-SG" smtClean="0"/>
              <a:pPr/>
              <a:t>19</a:t>
            </a:fld>
            <a:endParaRPr lang="en-SG" dirty="0"/>
          </a:p>
        </p:txBody>
      </p:sp>
      <p:sp>
        <p:nvSpPr>
          <p:cNvPr id="10" name="Title 1"/>
          <p:cNvSpPr>
            <a:spLocks noGrp="1"/>
          </p:cNvSpPr>
          <p:nvPr>
            <p:ph type="title"/>
          </p:nvPr>
        </p:nvSpPr>
        <p:spPr>
          <a:xfrm>
            <a:off x="838203" y="250833"/>
            <a:ext cx="8800551" cy="545561"/>
          </a:xfrm>
        </p:spPr>
        <p:txBody>
          <a:bodyPr>
            <a:normAutofit/>
          </a:bodyPr>
          <a:lstStyle/>
          <a:p>
            <a:r>
              <a:rPr lang="en-SG" dirty="0">
                <a:solidFill>
                  <a:schemeClr val="accent2"/>
                </a:solidFill>
              </a:rPr>
              <a:t>[Health] Depression Screener</a:t>
            </a:r>
            <a:endParaRPr lang="en-US" dirty="0">
              <a:solidFill>
                <a:schemeClr val="accent2"/>
              </a:solidFill>
            </a:endParaRPr>
          </a:p>
        </p:txBody>
      </p:sp>
      <p:sp>
        <p:nvSpPr>
          <p:cNvPr id="6" name="Rectangle 5"/>
          <p:cNvSpPr/>
          <p:nvPr/>
        </p:nvSpPr>
        <p:spPr>
          <a:xfrm>
            <a:off x="838202" y="6457890"/>
            <a:ext cx="5698786" cy="400110"/>
          </a:xfrm>
          <a:prstGeom prst="rect">
            <a:avLst/>
          </a:prstGeom>
        </p:spPr>
        <p:txBody>
          <a:bodyPr wrap="square">
            <a:spAutoFit/>
          </a:bodyPr>
          <a:lstStyle/>
          <a:p>
            <a:r>
              <a:rPr lang="en-US" sz="1000" dirty="0">
                <a:solidFill>
                  <a:schemeClr val="tx1">
                    <a:lumMod val="50000"/>
                    <a:lumOff val="50000"/>
                  </a:schemeClr>
                </a:solidFill>
                <a:hlinkClick r:id="rId4"/>
              </a:rPr>
              <a:t>Source</a:t>
            </a:r>
            <a:r>
              <a:rPr lang="en-US" sz="1000" dirty="0">
                <a:solidFill>
                  <a:schemeClr val="tx1">
                    <a:lumMod val="50000"/>
                    <a:lumOff val="50000"/>
                  </a:schemeClr>
                </a:solidFill>
              </a:rPr>
              <a:t> https://github.com/IRS-MR/IRS-MR-2019-01-19-IS1PT-GRP-Pepper-DepressionScreeningSystem</a:t>
            </a:r>
            <a:endParaRPr lang="en-GB" sz="1000" dirty="0">
              <a:solidFill>
                <a:schemeClr val="tx1">
                  <a:lumMod val="50000"/>
                  <a:lumOff val="50000"/>
                </a:schemeClr>
              </a:solidFill>
            </a:endParaRPr>
          </a:p>
        </p:txBody>
      </p:sp>
    </p:spTree>
    <p:extLst>
      <p:ext uri="{BB962C8B-B14F-4D97-AF65-F5344CB8AC3E}">
        <p14:creationId xmlns:p14="http://schemas.microsoft.com/office/powerpoint/2010/main" val="23672602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Practice Module : Learning Outcomes</a:t>
            </a:r>
          </a:p>
        </p:txBody>
      </p:sp>
      <p:sp>
        <p:nvSpPr>
          <p:cNvPr id="3" name="Content Placeholder 2"/>
          <p:cNvSpPr>
            <a:spLocks noGrp="1"/>
          </p:cNvSpPr>
          <p:nvPr>
            <p:ph sz="quarter" idx="13"/>
          </p:nvPr>
        </p:nvSpPr>
        <p:spPr>
          <a:xfrm>
            <a:off x="838200" y="1182208"/>
            <a:ext cx="10515600" cy="5310667"/>
          </a:xfrm>
        </p:spPr>
        <p:txBody>
          <a:bodyPr>
            <a:normAutofit fontScale="55000" lnSpcReduction="20000"/>
          </a:bodyPr>
          <a:lstStyle/>
          <a:p>
            <a:pPr marL="0" indent="0">
              <a:buNone/>
            </a:pPr>
            <a:r>
              <a:rPr lang="en-SG" sz="3600" dirty="0">
                <a:solidFill>
                  <a:schemeClr val="accent1"/>
                </a:solidFill>
              </a:rPr>
              <a:t>Certificate in Intelligent Reasoning Systems (IRS) </a:t>
            </a:r>
          </a:p>
          <a:p>
            <a:pPr marL="0" indent="0">
              <a:buNone/>
            </a:pPr>
            <a:r>
              <a:rPr lang="en-SG" sz="2900" b="0" dirty="0">
                <a:solidFill>
                  <a:schemeClr val="accent1"/>
                </a:solidFill>
              </a:rPr>
              <a:t>The goal of this certificate is to teach participants the specialist skills and best practices for engineering industrial projects of business rule based decision making systems, business process management systems, business resource optimization systems, and cognitive systems. It is targeted at IT professionals and artificial intelligence engineers who create complex software systems with considerable business rules, business processes, multiple data sources and need reasonable understanding of the knowledge management, data modelling, process modelling, resource planning and optimization, automated machine reasoning for decision support, and software development. </a:t>
            </a:r>
          </a:p>
          <a:p>
            <a:pPr marL="0" indent="0">
              <a:buNone/>
            </a:pPr>
            <a:endParaRPr lang="en-SG" sz="2900" b="0" dirty="0">
              <a:solidFill>
                <a:schemeClr val="accent1"/>
              </a:solidFill>
            </a:endParaRPr>
          </a:p>
          <a:p>
            <a:pPr marL="0" indent="0">
              <a:buNone/>
            </a:pPr>
            <a:r>
              <a:rPr lang="en-SG" sz="2900" dirty="0">
                <a:solidFill>
                  <a:schemeClr val="tx1">
                    <a:lumMod val="75000"/>
                    <a:lumOff val="25000"/>
                  </a:schemeClr>
                </a:solidFill>
              </a:rPr>
              <a:t>Key Takeaways:</a:t>
            </a:r>
          </a:p>
          <a:p>
            <a:r>
              <a:rPr lang="en-SG" sz="2900" b="0" dirty="0">
                <a:solidFill>
                  <a:schemeClr val="tx1">
                    <a:lumMod val="75000"/>
                    <a:lumOff val="25000"/>
                  </a:schemeClr>
                </a:solidFill>
              </a:rPr>
              <a:t>Expose participants in a supervised manner to real world problems so that they may practice the use of the skills they have learned during the individual course modules in a real world setting and obtain expert advice and guidance when needed.</a:t>
            </a:r>
          </a:p>
          <a:p>
            <a:r>
              <a:rPr lang="en-SG" sz="2900" b="0" dirty="0">
                <a:solidFill>
                  <a:schemeClr val="tx1">
                    <a:lumMod val="75000"/>
                    <a:lumOff val="25000"/>
                  </a:schemeClr>
                </a:solidFill>
              </a:rPr>
              <a:t>Enable participants to demonstrate their proficiency across all of the skills that they have learned in the course modules and hence be certified as competent at the Certificate level.</a:t>
            </a:r>
          </a:p>
          <a:p>
            <a:r>
              <a:rPr lang="en-SG" sz="2900" b="0" dirty="0">
                <a:solidFill>
                  <a:schemeClr val="tx1">
                    <a:lumMod val="75000"/>
                    <a:lumOff val="25000"/>
                  </a:schemeClr>
                </a:solidFill>
              </a:rPr>
              <a:t>Provide a formal grading mechanism so that the certificate may be used as one component in the NUS-ISS Stackable Master of Technology (</a:t>
            </a:r>
            <a:r>
              <a:rPr lang="en-SG" sz="2900" b="0" dirty="0" err="1">
                <a:solidFill>
                  <a:schemeClr val="tx1">
                    <a:lumMod val="75000"/>
                    <a:lumOff val="25000"/>
                  </a:schemeClr>
                </a:solidFill>
              </a:rPr>
              <a:t>MTech</a:t>
            </a:r>
            <a:r>
              <a:rPr lang="en-SG" sz="2900" b="0" dirty="0">
                <a:solidFill>
                  <a:schemeClr val="tx1">
                    <a:lumMod val="75000"/>
                    <a:lumOff val="25000"/>
                  </a:schemeClr>
                </a:solidFill>
              </a:rPr>
              <a:t>) in Intelligent Systems. </a:t>
            </a:r>
          </a:p>
        </p:txBody>
      </p:sp>
      <p:sp>
        <p:nvSpPr>
          <p:cNvPr id="5" name="Slide Number Placeholder 4"/>
          <p:cNvSpPr>
            <a:spLocks noGrp="1"/>
          </p:cNvSpPr>
          <p:nvPr>
            <p:ph type="sldNum" sz="quarter" idx="16"/>
          </p:nvPr>
        </p:nvSpPr>
        <p:spPr/>
        <p:txBody>
          <a:bodyPr/>
          <a:lstStyle/>
          <a:p>
            <a:fld id="{2F63C605-4FC6-46DE-BC90-871762EA3F52}" type="slidenum">
              <a:rPr lang="en-SG" smtClean="0"/>
              <a:pPr/>
              <a:t>2</a:t>
            </a:fld>
            <a:endParaRPr lang="en-SG" dirty="0"/>
          </a:p>
        </p:txBody>
      </p:sp>
      <p:sp>
        <p:nvSpPr>
          <p:cNvPr id="6" name="Footer Placeholder 7"/>
          <p:cNvSpPr>
            <a:spLocks noGrp="1"/>
          </p:cNvSpPr>
          <p:nvPr>
            <p:ph type="ftr" sz="quarter" idx="15"/>
          </p:nvPr>
        </p:nvSpPr>
        <p:spPr>
          <a:xfrm>
            <a:off x="7238446" y="6492875"/>
            <a:ext cx="3872141" cy="365125"/>
          </a:xfrm>
        </p:spPr>
        <p:txBody>
          <a:bodyPr/>
          <a:lstStyle/>
          <a:p>
            <a:pPr algn="l"/>
            <a:r>
              <a:rPr lang="en-SG" sz="1050" dirty="0"/>
              <a:t>© 2020 National University of Singapore. All Rights Reserved</a:t>
            </a:r>
            <a:endParaRPr lang="en-SG" sz="1400" dirty="0"/>
          </a:p>
        </p:txBody>
      </p:sp>
    </p:spTree>
    <p:extLst>
      <p:ext uri="{BB962C8B-B14F-4D97-AF65-F5344CB8AC3E}">
        <p14:creationId xmlns:p14="http://schemas.microsoft.com/office/powerpoint/2010/main" val="1528150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fade">
                                      <p:cBhvr>
                                        <p:cTn id="13" dur="1000"/>
                                        <p:tgtEl>
                                          <p:spTgt spid="3">
                                            <p:txEl>
                                              <p:pRg st="1" end="1"/>
                                            </p:txEl>
                                          </p:spTgt>
                                        </p:tgtEl>
                                      </p:cBhvr>
                                    </p:animEffect>
                                    <p:anim calcmode="lin" valueType="num">
                                      <p:cBhvr>
                                        <p:cTn id="14"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5"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1000"/>
                                        <p:tgtEl>
                                          <p:spTgt spid="3">
                                            <p:txEl>
                                              <p:pRg st="3" end="3"/>
                                            </p:txEl>
                                          </p:spTgt>
                                        </p:tgtEl>
                                      </p:cBhvr>
                                    </p:animEffect>
                                    <p:anim calcmode="lin" valueType="num">
                                      <p:cBhvr>
                                        <p:cTn id="20"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nodeType="after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1000"/>
                                        <p:tgtEl>
                                          <p:spTgt spid="3">
                                            <p:txEl>
                                              <p:pRg st="4" end="4"/>
                                            </p:txEl>
                                          </p:spTgt>
                                        </p:tgtEl>
                                      </p:cBhvr>
                                    </p:animEffect>
                                    <p:anim calcmode="lin" valueType="num">
                                      <p:cBhvr>
                                        <p:cTn id="2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par>
                          <p:cTn id="28" fill="hold">
                            <p:stCondLst>
                              <p:cond delay="4000"/>
                            </p:stCondLst>
                            <p:childTnLst>
                              <p:par>
                                <p:cTn id="29" presetID="42" presetClass="entr" presetSubtype="0" fill="hold" nodeType="after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Effect transition="in" filter="fade">
                                      <p:cBhvr>
                                        <p:cTn id="31" dur="1000"/>
                                        <p:tgtEl>
                                          <p:spTgt spid="3">
                                            <p:txEl>
                                              <p:pRg st="5" end="5"/>
                                            </p:txEl>
                                          </p:spTgt>
                                        </p:tgtEl>
                                      </p:cBhvr>
                                    </p:animEffect>
                                    <p:anim calcmode="lin" valueType="num">
                                      <p:cBhvr>
                                        <p:cTn id="32"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3"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par>
                          <p:cTn id="34" fill="hold">
                            <p:stCondLst>
                              <p:cond delay="5000"/>
                            </p:stCondLst>
                            <p:childTnLst>
                              <p:par>
                                <p:cTn id="35" presetID="42" presetClass="entr" presetSubtype="0" fill="hold" nodeType="after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1000"/>
                                        <p:tgtEl>
                                          <p:spTgt spid="3">
                                            <p:txEl>
                                              <p:pRg st="6" end="6"/>
                                            </p:txEl>
                                          </p:spTgt>
                                        </p:tgtEl>
                                      </p:cBhvr>
                                    </p:animEffect>
                                    <p:anim calcmode="lin" valueType="num">
                                      <p:cBhvr>
                                        <p:cTn id="38"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39"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github.com/IRS-RS/IRS-RS-2019-03-09-IS1PT-GRP-Pepper-PatientMatchingSystem/raw/master/Miscellaneous/Banner.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2" y="796394"/>
            <a:ext cx="10116309" cy="5690425"/>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p:cNvSpPr>
            <a:spLocks noGrp="1"/>
          </p:cNvSpPr>
          <p:nvPr>
            <p:ph type="ftr" sz="quarter" idx="15"/>
          </p:nvPr>
        </p:nvSpPr>
        <p:spPr/>
        <p:txBody>
          <a:bodyPr/>
          <a:lstStyle/>
          <a:p>
            <a:pPr algn="l"/>
            <a:r>
              <a:rPr lang="en-SG" sz="1000" dirty="0"/>
              <a:t>© 2020 National University of Singapore. All Rights Reserved</a:t>
            </a:r>
            <a:endParaRPr lang="en-SG" dirty="0"/>
          </a:p>
        </p:txBody>
      </p:sp>
      <p:sp>
        <p:nvSpPr>
          <p:cNvPr id="5" name="Slide Number Placeholder 4"/>
          <p:cNvSpPr>
            <a:spLocks noGrp="1"/>
          </p:cNvSpPr>
          <p:nvPr>
            <p:ph type="sldNum" sz="quarter" idx="16"/>
          </p:nvPr>
        </p:nvSpPr>
        <p:spPr/>
        <p:txBody>
          <a:bodyPr/>
          <a:lstStyle/>
          <a:p>
            <a:fld id="{2F63C605-4FC6-46DE-BC90-871762EA3F52}" type="slidenum">
              <a:rPr lang="en-SG" smtClean="0"/>
              <a:pPr/>
              <a:t>20</a:t>
            </a:fld>
            <a:endParaRPr lang="en-SG" dirty="0"/>
          </a:p>
        </p:txBody>
      </p:sp>
      <p:sp>
        <p:nvSpPr>
          <p:cNvPr id="10" name="Title 1"/>
          <p:cNvSpPr>
            <a:spLocks noGrp="1"/>
          </p:cNvSpPr>
          <p:nvPr>
            <p:ph type="title"/>
          </p:nvPr>
        </p:nvSpPr>
        <p:spPr>
          <a:xfrm>
            <a:off x="838203" y="250833"/>
            <a:ext cx="8800551" cy="545561"/>
          </a:xfrm>
        </p:spPr>
        <p:txBody>
          <a:bodyPr>
            <a:normAutofit/>
          </a:bodyPr>
          <a:lstStyle/>
          <a:p>
            <a:r>
              <a:rPr lang="en-SG" dirty="0">
                <a:solidFill>
                  <a:schemeClr val="accent2"/>
                </a:solidFill>
              </a:rPr>
              <a:t>[Health] Patient-Doctor Matcher</a:t>
            </a:r>
            <a:endParaRPr lang="en-US" dirty="0">
              <a:solidFill>
                <a:schemeClr val="accent2"/>
              </a:solidFill>
            </a:endParaRPr>
          </a:p>
        </p:txBody>
      </p:sp>
      <p:sp>
        <p:nvSpPr>
          <p:cNvPr id="6" name="Rectangle 5"/>
          <p:cNvSpPr/>
          <p:nvPr/>
        </p:nvSpPr>
        <p:spPr>
          <a:xfrm>
            <a:off x="838202" y="6457894"/>
            <a:ext cx="5698786" cy="400110"/>
          </a:xfrm>
          <a:prstGeom prst="rect">
            <a:avLst/>
          </a:prstGeom>
        </p:spPr>
        <p:txBody>
          <a:bodyPr wrap="square">
            <a:spAutoFit/>
          </a:bodyPr>
          <a:lstStyle/>
          <a:p>
            <a:r>
              <a:rPr lang="en-US" sz="1000" dirty="0">
                <a:solidFill>
                  <a:schemeClr val="tx1">
                    <a:lumMod val="50000"/>
                    <a:lumOff val="50000"/>
                  </a:schemeClr>
                </a:solidFill>
                <a:hlinkClick r:id="rId4"/>
              </a:rPr>
              <a:t>Source</a:t>
            </a:r>
            <a:r>
              <a:rPr lang="en-US" sz="1000" dirty="0">
                <a:solidFill>
                  <a:schemeClr val="tx1">
                    <a:lumMod val="50000"/>
                    <a:lumOff val="50000"/>
                  </a:schemeClr>
                </a:solidFill>
              </a:rPr>
              <a:t> https://github.com/IRS-RS/IRS-RS-2019-03-09-IS1PT-GRP-Pepper-PatientMatchingSystem</a:t>
            </a:r>
            <a:endParaRPr lang="en-GB" sz="1000" dirty="0">
              <a:solidFill>
                <a:schemeClr val="tx1">
                  <a:lumMod val="50000"/>
                  <a:lumOff val="50000"/>
                </a:schemeClr>
              </a:solidFill>
            </a:endParaRPr>
          </a:p>
        </p:txBody>
      </p:sp>
    </p:spTree>
    <p:extLst>
      <p:ext uri="{BB962C8B-B14F-4D97-AF65-F5344CB8AC3E}">
        <p14:creationId xmlns:p14="http://schemas.microsoft.com/office/powerpoint/2010/main" val="10353577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Lot Disposition Recommendation Syste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238099"/>
            <a:ext cx="12192000" cy="5619906"/>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p:cNvSpPr>
            <a:spLocks noGrp="1"/>
          </p:cNvSpPr>
          <p:nvPr>
            <p:ph type="ftr" sz="quarter" idx="15"/>
          </p:nvPr>
        </p:nvSpPr>
        <p:spPr/>
        <p:txBody>
          <a:bodyPr/>
          <a:lstStyle/>
          <a:p>
            <a:pPr algn="l"/>
            <a:r>
              <a:rPr lang="en-SG" sz="1000" dirty="0"/>
              <a:t>© 2020 National University of Singapore. All Rights Reserved</a:t>
            </a:r>
            <a:endParaRPr lang="en-SG" dirty="0"/>
          </a:p>
        </p:txBody>
      </p:sp>
      <p:sp>
        <p:nvSpPr>
          <p:cNvPr id="5" name="Slide Number Placeholder 4"/>
          <p:cNvSpPr>
            <a:spLocks noGrp="1"/>
          </p:cNvSpPr>
          <p:nvPr>
            <p:ph type="sldNum" sz="quarter" idx="16"/>
          </p:nvPr>
        </p:nvSpPr>
        <p:spPr/>
        <p:txBody>
          <a:bodyPr/>
          <a:lstStyle/>
          <a:p>
            <a:fld id="{2F63C605-4FC6-46DE-BC90-871762EA3F52}" type="slidenum">
              <a:rPr lang="en-SG" smtClean="0"/>
              <a:pPr/>
              <a:t>21</a:t>
            </a:fld>
            <a:endParaRPr lang="en-SG" dirty="0"/>
          </a:p>
        </p:txBody>
      </p:sp>
      <p:sp>
        <p:nvSpPr>
          <p:cNvPr id="10" name="Title 1"/>
          <p:cNvSpPr>
            <a:spLocks noGrp="1"/>
          </p:cNvSpPr>
          <p:nvPr>
            <p:ph type="title"/>
          </p:nvPr>
        </p:nvSpPr>
        <p:spPr>
          <a:xfrm>
            <a:off x="838203" y="250833"/>
            <a:ext cx="8800551" cy="545561"/>
          </a:xfrm>
        </p:spPr>
        <p:txBody>
          <a:bodyPr>
            <a:normAutofit fontScale="90000"/>
          </a:bodyPr>
          <a:lstStyle/>
          <a:p>
            <a:r>
              <a:rPr lang="en-SG" dirty="0">
                <a:solidFill>
                  <a:schemeClr val="accent2"/>
                </a:solidFill>
              </a:rPr>
              <a:t>[Manufacturing] Integrated Circuits Lot Disposition Recommender</a:t>
            </a:r>
            <a:endParaRPr lang="en-US" dirty="0">
              <a:solidFill>
                <a:schemeClr val="accent2"/>
              </a:solidFill>
            </a:endParaRPr>
          </a:p>
        </p:txBody>
      </p:sp>
      <p:sp>
        <p:nvSpPr>
          <p:cNvPr id="6" name="Rectangle 5"/>
          <p:cNvSpPr/>
          <p:nvPr/>
        </p:nvSpPr>
        <p:spPr>
          <a:xfrm>
            <a:off x="838203" y="6457890"/>
            <a:ext cx="5698786" cy="400110"/>
          </a:xfrm>
          <a:prstGeom prst="rect">
            <a:avLst/>
          </a:prstGeom>
        </p:spPr>
        <p:txBody>
          <a:bodyPr wrap="square">
            <a:spAutoFit/>
          </a:bodyPr>
          <a:lstStyle/>
          <a:p>
            <a:r>
              <a:rPr lang="en-US" sz="1000" dirty="0">
                <a:solidFill>
                  <a:schemeClr val="tx1">
                    <a:lumMod val="50000"/>
                    <a:lumOff val="50000"/>
                  </a:schemeClr>
                </a:solidFill>
                <a:hlinkClick r:id="rId4"/>
              </a:rPr>
              <a:t>Source</a:t>
            </a:r>
            <a:r>
              <a:rPr lang="en-US" sz="1000" dirty="0">
                <a:solidFill>
                  <a:schemeClr val="tx1">
                    <a:lumMod val="50000"/>
                    <a:lumOff val="50000"/>
                  </a:schemeClr>
                </a:solidFill>
              </a:rPr>
              <a:t> https://github.com/IRS-MR/IRS-MR-2019-01-19-IS1PT-GRP-HEX-LOH_Disposition_Decision-Making_Process_System</a:t>
            </a:r>
            <a:endParaRPr lang="en-GB" sz="1000" dirty="0">
              <a:solidFill>
                <a:schemeClr val="tx1">
                  <a:lumMod val="50000"/>
                  <a:lumOff val="50000"/>
                </a:schemeClr>
              </a:solidFill>
            </a:endParaRPr>
          </a:p>
        </p:txBody>
      </p:sp>
    </p:spTree>
    <p:extLst>
      <p:ext uri="{BB962C8B-B14F-4D97-AF65-F5344CB8AC3E}">
        <p14:creationId xmlns:p14="http://schemas.microsoft.com/office/powerpoint/2010/main" val="19772599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5"/>
          </p:nvPr>
        </p:nvSpPr>
        <p:spPr/>
        <p:txBody>
          <a:bodyPr/>
          <a:lstStyle/>
          <a:p>
            <a:pPr algn="l"/>
            <a:r>
              <a:rPr lang="en-SG" sz="1000" dirty="0"/>
              <a:t>© 2020 National University of Singapore. All Rights Reserved</a:t>
            </a:r>
            <a:endParaRPr lang="en-SG" dirty="0"/>
          </a:p>
        </p:txBody>
      </p:sp>
      <p:sp>
        <p:nvSpPr>
          <p:cNvPr id="5" name="Slide Number Placeholder 4"/>
          <p:cNvSpPr>
            <a:spLocks noGrp="1"/>
          </p:cNvSpPr>
          <p:nvPr>
            <p:ph type="sldNum" sz="quarter" idx="16"/>
          </p:nvPr>
        </p:nvSpPr>
        <p:spPr/>
        <p:txBody>
          <a:bodyPr/>
          <a:lstStyle/>
          <a:p>
            <a:fld id="{2F63C605-4FC6-46DE-BC90-871762EA3F52}" type="slidenum">
              <a:rPr lang="en-SG" smtClean="0"/>
              <a:pPr/>
              <a:t>22</a:t>
            </a:fld>
            <a:endParaRPr lang="en-SG" dirty="0"/>
          </a:p>
        </p:txBody>
      </p:sp>
      <p:sp>
        <p:nvSpPr>
          <p:cNvPr id="10" name="Title 1"/>
          <p:cNvSpPr>
            <a:spLocks noGrp="1"/>
          </p:cNvSpPr>
          <p:nvPr>
            <p:ph type="title"/>
          </p:nvPr>
        </p:nvSpPr>
        <p:spPr>
          <a:xfrm>
            <a:off x="838203" y="250833"/>
            <a:ext cx="8800551" cy="545561"/>
          </a:xfrm>
        </p:spPr>
        <p:txBody>
          <a:bodyPr>
            <a:normAutofit fontScale="90000"/>
          </a:bodyPr>
          <a:lstStyle/>
          <a:p>
            <a:r>
              <a:rPr lang="en-SG" dirty="0">
                <a:solidFill>
                  <a:schemeClr val="accent2"/>
                </a:solidFill>
              </a:rPr>
              <a:t>[Manufacturing] Integrated Circuits Lot-Oven Scheduling and Dispatch Optimizer</a:t>
            </a:r>
            <a:endParaRPr lang="en-US" dirty="0">
              <a:solidFill>
                <a:schemeClr val="accent2"/>
              </a:solidFill>
            </a:endParaRPr>
          </a:p>
        </p:txBody>
      </p:sp>
      <p:sp>
        <p:nvSpPr>
          <p:cNvPr id="6" name="Rectangle 5"/>
          <p:cNvSpPr/>
          <p:nvPr/>
        </p:nvSpPr>
        <p:spPr>
          <a:xfrm>
            <a:off x="838203" y="6457890"/>
            <a:ext cx="5698786" cy="400110"/>
          </a:xfrm>
          <a:prstGeom prst="rect">
            <a:avLst/>
          </a:prstGeom>
        </p:spPr>
        <p:txBody>
          <a:bodyPr wrap="square">
            <a:spAutoFit/>
          </a:bodyPr>
          <a:lstStyle/>
          <a:p>
            <a:r>
              <a:rPr lang="en-US" sz="1000" dirty="0">
                <a:solidFill>
                  <a:schemeClr val="tx1">
                    <a:lumMod val="50000"/>
                    <a:lumOff val="50000"/>
                  </a:schemeClr>
                </a:solidFill>
                <a:hlinkClick r:id="rId3"/>
              </a:rPr>
              <a:t>Source</a:t>
            </a:r>
            <a:r>
              <a:rPr lang="en-US" sz="1000" dirty="0">
                <a:solidFill>
                  <a:schemeClr val="tx1">
                    <a:lumMod val="50000"/>
                    <a:lumOff val="50000"/>
                  </a:schemeClr>
                </a:solidFill>
              </a:rPr>
              <a:t> https://github.com/IRS-RS/IRS-RS-2019-03-09-IS01PT-GRP-Hex-Sdot_Scheduling_and_Dispatch_Optimization_Tool</a:t>
            </a:r>
            <a:endParaRPr lang="en-GB" sz="1000" dirty="0">
              <a:solidFill>
                <a:schemeClr val="tx1">
                  <a:lumMod val="50000"/>
                  <a:lumOff val="50000"/>
                </a:schemeClr>
              </a:solidFill>
            </a:endParaRPr>
          </a:p>
        </p:txBody>
      </p:sp>
      <p:pic>
        <p:nvPicPr>
          <p:cNvPr id="3" name="Picture 2"/>
          <p:cNvPicPr>
            <a:picLocks noChangeAspect="1"/>
          </p:cNvPicPr>
          <p:nvPr/>
        </p:nvPicPr>
        <p:blipFill>
          <a:blip r:embed="rId4"/>
          <a:stretch>
            <a:fillRect/>
          </a:stretch>
        </p:blipFill>
        <p:spPr>
          <a:xfrm>
            <a:off x="838203" y="984752"/>
            <a:ext cx="9677397" cy="5473138"/>
          </a:xfrm>
          <a:prstGeom prst="rect">
            <a:avLst/>
          </a:prstGeom>
        </p:spPr>
      </p:pic>
    </p:spTree>
    <p:extLst>
      <p:ext uri="{BB962C8B-B14F-4D97-AF65-F5344CB8AC3E}">
        <p14:creationId xmlns:p14="http://schemas.microsoft.com/office/powerpoint/2010/main" val="39728721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838203" y="801197"/>
            <a:ext cx="10599574" cy="5847262"/>
          </a:xfrm>
          <a:prstGeom prst="rect">
            <a:avLst/>
          </a:prstGeom>
        </p:spPr>
      </p:pic>
      <p:sp>
        <p:nvSpPr>
          <p:cNvPr id="4" name="Footer Placeholder 3"/>
          <p:cNvSpPr>
            <a:spLocks noGrp="1"/>
          </p:cNvSpPr>
          <p:nvPr>
            <p:ph type="ftr" sz="quarter" idx="15"/>
          </p:nvPr>
        </p:nvSpPr>
        <p:spPr/>
        <p:txBody>
          <a:bodyPr/>
          <a:lstStyle/>
          <a:p>
            <a:pPr algn="l"/>
            <a:r>
              <a:rPr lang="en-SG" sz="1000" dirty="0"/>
              <a:t>© 2020 National University of Singapore. All Rights Reserved</a:t>
            </a:r>
            <a:endParaRPr lang="en-SG" dirty="0"/>
          </a:p>
        </p:txBody>
      </p:sp>
      <p:sp>
        <p:nvSpPr>
          <p:cNvPr id="5" name="Slide Number Placeholder 4"/>
          <p:cNvSpPr>
            <a:spLocks noGrp="1"/>
          </p:cNvSpPr>
          <p:nvPr>
            <p:ph type="sldNum" sz="quarter" idx="16"/>
          </p:nvPr>
        </p:nvSpPr>
        <p:spPr/>
        <p:txBody>
          <a:bodyPr/>
          <a:lstStyle/>
          <a:p>
            <a:fld id="{2F63C605-4FC6-46DE-BC90-871762EA3F52}" type="slidenum">
              <a:rPr lang="en-SG" smtClean="0"/>
              <a:pPr/>
              <a:t>23</a:t>
            </a:fld>
            <a:endParaRPr lang="en-SG" dirty="0"/>
          </a:p>
        </p:txBody>
      </p:sp>
      <p:sp>
        <p:nvSpPr>
          <p:cNvPr id="10" name="Title 1"/>
          <p:cNvSpPr>
            <a:spLocks noGrp="1"/>
          </p:cNvSpPr>
          <p:nvPr>
            <p:ph type="title"/>
          </p:nvPr>
        </p:nvSpPr>
        <p:spPr>
          <a:xfrm>
            <a:off x="838203" y="250833"/>
            <a:ext cx="8800551" cy="545561"/>
          </a:xfrm>
        </p:spPr>
        <p:txBody>
          <a:bodyPr>
            <a:normAutofit/>
          </a:bodyPr>
          <a:lstStyle/>
          <a:p>
            <a:r>
              <a:rPr lang="en-SG" dirty="0">
                <a:solidFill>
                  <a:schemeClr val="accent2"/>
                </a:solidFill>
              </a:rPr>
              <a:t>[Health] Clinical Decision Support</a:t>
            </a:r>
            <a:endParaRPr lang="en-US" dirty="0">
              <a:solidFill>
                <a:schemeClr val="accent2"/>
              </a:solidFill>
            </a:endParaRPr>
          </a:p>
        </p:txBody>
      </p:sp>
      <p:sp>
        <p:nvSpPr>
          <p:cNvPr id="6" name="Rectangle 5"/>
          <p:cNvSpPr/>
          <p:nvPr/>
        </p:nvSpPr>
        <p:spPr>
          <a:xfrm>
            <a:off x="838202" y="6457890"/>
            <a:ext cx="5698786" cy="400110"/>
          </a:xfrm>
          <a:prstGeom prst="rect">
            <a:avLst/>
          </a:prstGeom>
        </p:spPr>
        <p:txBody>
          <a:bodyPr wrap="square">
            <a:spAutoFit/>
          </a:bodyPr>
          <a:lstStyle/>
          <a:p>
            <a:r>
              <a:rPr lang="en-US" sz="1000" dirty="0">
                <a:solidFill>
                  <a:schemeClr val="tx1">
                    <a:lumMod val="50000"/>
                    <a:lumOff val="50000"/>
                  </a:schemeClr>
                </a:solidFill>
                <a:hlinkClick r:id="rId4"/>
              </a:rPr>
              <a:t>Source</a:t>
            </a:r>
            <a:r>
              <a:rPr lang="en-US" sz="1000" dirty="0">
                <a:solidFill>
                  <a:schemeClr val="tx1">
                    <a:lumMod val="50000"/>
                    <a:lumOff val="50000"/>
                  </a:schemeClr>
                </a:solidFill>
              </a:rPr>
              <a:t> https://www.redhat.com/en/resources/building-a-clinical-decision-engine-rtinsights-article</a:t>
            </a:r>
            <a:endParaRPr lang="en-GB" sz="1000" dirty="0">
              <a:solidFill>
                <a:schemeClr val="tx1">
                  <a:lumMod val="50000"/>
                  <a:lumOff val="50000"/>
                </a:schemeClr>
              </a:solidFill>
            </a:endParaRPr>
          </a:p>
        </p:txBody>
      </p:sp>
    </p:spTree>
    <p:extLst>
      <p:ext uri="{BB962C8B-B14F-4D97-AF65-F5344CB8AC3E}">
        <p14:creationId xmlns:p14="http://schemas.microsoft.com/office/powerpoint/2010/main" val="37833626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5"/>
          </p:nvPr>
        </p:nvSpPr>
        <p:spPr/>
        <p:txBody>
          <a:bodyPr/>
          <a:lstStyle/>
          <a:p>
            <a:pPr algn="l"/>
            <a:r>
              <a:rPr lang="en-SG" sz="1000" dirty="0"/>
              <a:t>© 2020 National University of Singapore. All Rights Reserved</a:t>
            </a:r>
            <a:endParaRPr lang="en-SG" dirty="0"/>
          </a:p>
        </p:txBody>
      </p:sp>
      <p:sp>
        <p:nvSpPr>
          <p:cNvPr id="5" name="Slide Number Placeholder 4"/>
          <p:cNvSpPr>
            <a:spLocks noGrp="1"/>
          </p:cNvSpPr>
          <p:nvPr>
            <p:ph type="sldNum" sz="quarter" idx="16"/>
          </p:nvPr>
        </p:nvSpPr>
        <p:spPr/>
        <p:txBody>
          <a:bodyPr/>
          <a:lstStyle/>
          <a:p>
            <a:fld id="{2F63C605-4FC6-46DE-BC90-871762EA3F52}" type="slidenum">
              <a:rPr lang="en-SG" smtClean="0"/>
              <a:pPr/>
              <a:t>24</a:t>
            </a:fld>
            <a:endParaRPr lang="en-SG" dirty="0"/>
          </a:p>
        </p:txBody>
      </p:sp>
      <p:sp>
        <p:nvSpPr>
          <p:cNvPr id="10" name="Title 1"/>
          <p:cNvSpPr>
            <a:spLocks noGrp="1"/>
          </p:cNvSpPr>
          <p:nvPr>
            <p:ph type="title"/>
          </p:nvPr>
        </p:nvSpPr>
        <p:spPr>
          <a:xfrm>
            <a:off x="838203" y="250833"/>
            <a:ext cx="8800551" cy="545561"/>
          </a:xfrm>
        </p:spPr>
        <p:txBody>
          <a:bodyPr>
            <a:normAutofit/>
          </a:bodyPr>
          <a:lstStyle/>
          <a:p>
            <a:r>
              <a:rPr lang="en-SG" dirty="0">
                <a:solidFill>
                  <a:schemeClr val="accent2"/>
                </a:solidFill>
              </a:rPr>
              <a:t>[Health] Meal Planner for Diabetics</a:t>
            </a:r>
            <a:endParaRPr lang="en-US" dirty="0">
              <a:solidFill>
                <a:schemeClr val="accent2"/>
              </a:solidFill>
            </a:endParaRPr>
          </a:p>
        </p:txBody>
      </p:sp>
      <p:sp>
        <p:nvSpPr>
          <p:cNvPr id="6" name="Rectangle 5"/>
          <p:cNvSpPr/>
          <p:nvPr/>
        </p:nvSpPr>
        <p:spPr>
          <a:xfrm>
            <a:off x="838202" y="6457890"/>
            <a:ext cx="5698786" cy="400110"/>
          </a:xfrm>
          <a:prstGeom prst="rect">
            <a:avLst/>
          </a:prstGeom>
        </p:spPr>
        <p:txBody>
          <a:bodyPr wrap="square">
            <a:spAutoFit/>
          </a:bodyPr>
          <a:lstStyle/>
          <a:p>
            <a:r>
              <a:rPr lang="en-US" sz="1000" dirty="0">
                <a:solidFill>
                  <a:schemeClr val="tx1">
                    <a:lumMod val="50000"/>
                    <a:lumOff val="50000"/>
                  </a:schemeClr>
                </a:solidFill>
                <a:hlinkClick r:id="rId3"/>
              </a:rPr>
              <a:t>Source</a:t>
            </a:r>
            <a:r>
              <a:rPr lang="en-US" sz="1000" dirty="0">
                <a:solidFill>
                  <a:schemeClr val="tx1">
                    <a:lumMod val="50000"/>
                    <a:lumOff val="50000"/>
                  </a:schemeClr>
                </a:solidFill>
              </a:rPr>
              <a:t> https://github.com/IRS-RS/IRS-MRS-2019-07-01-IS01FT-GRP9-Meal-Planner-for-Diabetics</a:t>
            </a:r>
            <a:endParaRPr lang="en-GB" sz="1000" dirty="0">
              <a:solidFill>
                <a:schemeClr val="tx1">
                  <a:lumMod val="50000"/>
                  <a:lumOff val="50000"/>
                </a:schemeClr>
              </a:solidFill>
            </a:endParaRPr>
          </a:p>
        </p:txBody>
      </p:sp>
      <p:pic>
        <p:nvPicPr>
          <p:cNvPr id="1026" name="Picture 2" descr="MEWPlann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69273" y="1875432"/>
            <a:ext cx="3538409" cy="3538409"/>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48798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5"/>
          </p:nvPr>
        </p:nvSpPr>
        <p:spPr/>
        <p:txBody>
          <a:bodyPr/>
          <a:lstStyle/>
          <a:p>
            <a:pPr algn="l"/>
            <a:r>
              <a:rPr lang="en-SG" sz="1000" dirty="0"/>
              <a:t>© 2020 National University of Singapore. All Rights Reserved</a:t>
            </a:r>
            <a:endParaRPr lang="en-SG" dirty="0"/>
          </a:p>
        </p:txBody>
      </p:sp>
      <p:sp>
        <p:nvSpPr>
          <p:cNvPr id="5" name="Slide Number Placeholder 4"/>
          <p:cNvSpPr>
            <a:spLocks noGrp="1"/>
          </p:cNvSpPr>
          <p:nvPr>
            <p:ph type="sldNum" sz="quarter" idx="16"/>
          </p:nvPr>
        </p:nvSpPr>
        <p:spPr/>
        <p:txBody>
          <a:bodyPr/>
          <a:lstStyle/>
          <a:p>
            <a:fld id="{2F63C605-4FC6-46DE-BC90-871762EA3F52}" type="slidenum">
              <a:rPr lang="en-SG" smtClean="0"/>
              <a:pPr/>
              <a:t>25</a:t>
            </a:fld>
            <a:endParaRPr lang="en-SG" dirty="0"/>
          </a:p>
        </p:txBody>
      </p:sp>
      <p:sp>
        <p:nvSpPr>
          <p:cNvPr id="10" name="Title 1"/>
          <p:cNvSpPr>
            <a:spLocks noGrp="1"/>
          </p:cNvSpPr>
          <p:nvPr>
            <p:ph type="title"/>
          </p:nvPr>
        </p:nvSpPr>
        <p:spPr>
          <a:xfrm>
            <a:off x="838203" y="250833"/>
            <a:ext cx="8800551" cy="545561"/>
          </a:xfrm>
        </p:spPr>
        <p:txBody>
          <a:bodyPr>
            <a:normAutofit/>
          </a:bodyPr>
          <a:lstStyle/>
          <a:p>
            <a:r>
              <a:rPr lang="en-SG" dirty="0">
                <a:solidFill>
                  <a:schemeClr val="accent2"/>
                </a:solidFill>
              </a:rPr>
              <a:t>[Education] ISS Course Recommender</a:t>
            </a:r>
            <a:endParaRPr lang="en-US" dirty="0">
              <a:solidFill>
                <a:schemeClr val="accent2"/>
              </a:solidFill>
            </a:endParaRPr>
          </a:p>
        </p:txBody>
      </p:sp>
      <p:sp>
        <p:nvSpPr>
          <p:cNvPr id="6" name="Rectangle 5"/>
          <p:cNvSpPr/>
          <p:nvPr/>
        </p:nvSpPr>
        <p:spPr>
          <a:xfrm>
            <a:off x="838203" y="6457890"/>
            <a:ext cx="5698786" cy="400110"/>
          </a:xfrm>
          <a:prstGeom prst="rect">
            <a:avLst/>
          </a:prstGeom>
        </p:spPr>
        <p:txBody>
          <a:bodyPr wrap="square">
            <a:spAutoFit/>
          </a:bodyPr>
          <a:lstStyle/>
          <a:p>
            <a:r>
              <a:rPr lang="en-US" sz="1000" dirty="0">
                <a:solidFill>
                  <a:schemeClr val="tx1">
                    <a:lumMod val="50000"/>
                    <a:lumOff val="50000"/>
                  </a:schemeClr>
                </a:solidFill>
                <a:hlinkClick r:id="rId3"/>
              </a:rPr>
              <a:t>Source</a:t>
            </a:r>
            <a:r>
              <a:rPr lang="en-US" sz="1000" dirty="0">
                <a:solidFill>
                  <a:schemeClr val="tx1">
                    <a:lumMod val="50000"/>
                    <a:lumOff val="50000"/>
                  </a:schemeClr>
                </a:solidFill>
              </a:rPr>
              <a:t> https://github.com/IRS-RS/IRS-MRS-2019-07-01-IS01FT-GRP1-ISS-COURSE-RECOMMENDER-SYSTEM</a:t>
            </a:r>
            <a:endParaRPr lang="en-GB" sz="1000" dirty="0">
              <a:solidFill>
                <a:schemeClr val="tx1">
                  <a:lumMod val="50000"/>
                  <a:lumOff val="50000"/>
                </a:schemeClr>
              </a:solidFill>
            </a:endParaRPr>
          </a:p>
        </p:txBody>
      </p:sp>
      <p:pic>
        <p:nvPicPr>
          <p:cNvPr id="2050" name="Picture 2" descr="Project Vide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3" y="984752"/>
            <a:ext cx="7432535" cy="547313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5"/>
          <a:stretch>
            <a:fillRect/>
          </a:stretch>
        </p:blipFill>
        <p:spPr>
          <a:xfrm>
            <a:off x="8656983" y="982680"/>
            <a:ext cx="2938670" cy="5475206"/>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0506354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Demo Video"/>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796393"/>
            <a:ext cx="12192000" cy="5863155"/>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p:cNvSpPr>
            <a:spLocks noGrp="1"/>
          </p:cNvSpPr>
          <p:nvPr>
            <p:ph type="ftr" sz="quarter" idx="15"/>
          </p:nvPr>
        </p:nvSpPr>
        <p:spPr/>
        <p:txBody>
          <a:bodyPr/>
          <a:lstStyle/>
          <a:p>
            <a:pPr algn="l"/>
            <a:r>
              <a:rPr lang="en-SG" sz="1000" dirty="0"/>
              <a:t>© 2020 National University of Singapore. All Rights Reserved</a:t>
            </a:r>
            <a:endParaRPr lang="en-SG" dirty="0"/>
          </a:p>
        </p:txBody>
      </p:sp>
      <p:sp>
        <p:nvSpPr>
          <p:cNvPr id="5" name="Slide Number Placeholder 4"/>
          <p:cNvSpPr>
            <a:spLocks noGrp="1"/>
          </p:cNvSpPr>
          <p:nvPr>
            <p:ph type="sldNum" sz="quarter" idx="16"/>
          </p:nvPr>
        </p:nvSpPr>
        <p:spPr/>
        <p:txBody>
          <a:bodyPr/>
          <a:lstStyle/>
          <a:p>
            <a:fld id="{2F63C605-4FC6-46DE-BC90-871762EA3F52}" type="slidenum">
              <a:rPr lang="en-SG" smtClean="0"/>
              <a:pPr/>
              <a:t>26</a:t>
            </a:fld>
            <a:endParaRPr lang="en-SG" dirty="0"/>
          </a:p>
        </p:txBody>
      </p:sp>
      <p:sp>
        <p:nvSpPr>
          <p:cNvPr id="10" name="Title 1"/>
          <p:cNvSpPr>
            <a:spLocks noGrp="1"/>
          </p:cNvSpPr>
          <p:nvPr>
            <p:ph type="title"/>
          </p:nvPr>
        </p:nvSpPr>
        <p:spPr>
          <a:xfrm>
            <a:off x="838203" y="250833"/>
            <a:ext cx="8800551" cy="545561"/>
          </a:xfrm>
        </p:spPr>
        <p:txBody>
          <a:bodyPr>
            <a:normAutofit fontScale="90000"/>
          </a:bodyPr>
          <a:lstStyle/>
          <a:p>
            <a:r>
              <a:rPr lang="en-SG" dirty="0">
                <a:solidFill>
                  <a:schemeClr val="accent2"/>
                </a:solidFill>
              </a:rPr>
              <a:t>[E-Commerce] Shipping and Packing Optimizer</a:t>
            </a:r>
            <a:endParaRPr lang="en-US" dirty="0">
              <a:solidFill>
                <a:schemeClr val="accent2"/>
              </a:solidFill>
            </a:endParaRPr>
          </a:p>
        </p:txBody>
      </p:sp>
      <p:sp>
        <p:nvSpPr>
          <p:cNvPr id="6" name="Rectangle 5"/>
          <p:cNvSpPr/>
          <p:nvPr/>
        </p:nvSpPr>
        <p:spPr>
          <a:xfrm>
            <a:off x="838203" y="6552330"/>
            <a:ext cx="5698786" cy="246221"/>
          </a:xfrm>
          <a:prstGeom prst="rect">
            <a:avLst/>
          </a:prstGeom>
        </p:spPr>
        <p:txBody>
          <a:bodyPr wrap="square">
            <a:spAutoFit/>
          </a:bodyPr>
          <a:lstStyle/>
          <a:p>
            <a:r>
              <a:rPr lang="en-US" sz="1000" dirty="0">
                <a:solidFill>
                  <a:schemeClr val="tx1">
                    <a:lumMod val="50000"/>
                    <a:lumOff val="50000"/>
                  </a:schemeClr>
                </a:solidFill>
                <a:hlinkClick r:id="rId4"/>
              </a:rPr>
              <a:t>Source</a:t>
            </a:r>
            <a:r>
              <a:rPr lang="en-US" sz="1000" dirty="0">
                <a:solidFill>
                  <a:schemeClr val="tx1">
                    <a:lumMod val="50000"/>
                    <a:lumOff val="50000"/>
                  </a:schemeClr>
                </a:solidFill>
              </a:rPr>
              <a:t> https://github.com/IRS-RS/IRS-MRS-2019-07-01-IS01FT-GRP5-Intelliship</a:t>
            </a:r>
            <a:endParaRPr lang="en-GB" sz="1000" dirty="0">
              <a:solidFill>
                <a:schemeClr val="tx1">
                  <a:lumMod val="50000"/>
                  <a:lumOff val="50000"/>
                </a:schemeClr>
              </a:solidFill>
            </a:endParaRPr>
          </a:p>
        </p:txBody>
      </p:sp>
      <p:pic>
        <p:nvPicPr>
          <p:cNvPr id="3" name="Picture 2"/>
          <p:cNvPicPr>
            <a:picLocks noChangeAspect="1"/>
          </p:cNvPicPr>
          <p:nvPr/>
        </p:nvPicPr>
        <p:blipFill>
          <a:blip r:embed="rId5"/>
          <a:stretch>
            <a:fillRect/>
          </a:stretch>
        </p:blipFill>
        <p:spPr>
          <a:xfrm>
            <a:off x="8329907" y="3667540"/>
            <a:ext cx="3338632" cy="270669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42057227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838203" y="796390"/>
            <a:ext cx="10821096" cy="6061610"/>
          </a:xfrm>
          <a:prstGeom prst="rect">
            <a:avLst/>
          </a:prstGeom>
        </p:spPr>
      </p:pic>
      <p:sp>
        <p:nvSpPr>
          <p:cNvPr id="5" name="Slide Number Placeholder 4"/>
          <p:cNvSpPr>
            <a:spLocks noGrp="1"/>
          </p:cNvSpPr>
          <p:nvPr>
            <p:ph type="sldNum" sz="quarter" idx="16"/>
          </p:nvPr>
        </p:nvSpPr>
        <p:spPr/>
        <p:txBody>
          <a:bodyPr/>
          <a:lstStyle/>
          <a:p>
            <a:fld id="{2F63C605-4FC6-46DE-BC90-871762EA3F52}" type="slidenum">
              <a:rPr lang="en-SG" smtClean="0"/>
              <a:pPr/>
              <a:t>27</a:t>
            </a:fld>
            <a:endParaRPr lang="en-SG" dirty="0"/>
          </a:p>
        </p:txBody>
      </p:sp>
      <p:sp>
        <p:nvSpPr>
          <p:cNvPr id="9" name="Footer Placeholder 3"/>
          <p:cNvSpPr>
            <a:spLocks noGrp="1"/>
          </p:cNvSpPr>
          <p:nvPr>
            <p:ph type="ftr" sz="quarter" idx="15"/>
          </p:nvPr>
        </p:nvSpPr>
        <p:spPr>
          <a:xfrm>
            <a:off x="6536988" y="6492879"/>
            <a:ext cx="4816813" cy="365125"/>
          </a:xfrm>
        </p:spPr>
        <p:txBody>
          <a:bodyPr/>
          <a:lstStyle/>
          <a:p>
            <a:pPr algn="l"/>
            <a:r>
              <a:rPr lang="en-SG" sz="1000" dirty="0"/>
              <a:t>© 2020 National University of Singapore. All Rights Reserved</a:t>
            </a:r>
            <a:endParaRPr lang="en-SG" dirty="0"/>
          </a:p>
        </p:txBody>
      </p:sp>
      <p:sp>
        <p:nvSpPr>
          <p:cNvPr id="6" name="Title 1"/>
          <p:cNvSpPr>
            <a:spLocks noGrp="1"/>
          </p:cNvSpPr>
          <p:nvPr>
            <p:ph type="title"/>
          </p:nvPr>
        </p:nvSpPr>
        <p:spPr>
          <a:xfrm>
            <a:off x="838203" y="250833"/>
            <a:ext cx="8800551" cy="545561"/>
          </a:xfrm>
        </p:spPr>
        <p:txBody>
          <a:bodyPr>
            <a:normAutofit/>
          </a:bodyPr>
          <a:lstStyle/>
          <a:p>
            <a:r>
              <a:rPr lang="en-SG" dirty="0">
                <a:solidFill>
                  <a:schemeClr val="accent2"/>
                </a:solidFill>
              </a:rPr>
              <a:t>[</a:t>
            </a:r>
            <a:r>
              <a:rPr lang="en-SG" dirty="0" err="1">
                <a:solidFill>
                  <a:schemeClr val="accent2"/>
                </a:solidFill>
              </a:rPr>
              <a:t>FinTech</a:t>
            </a:r>
            <a:r>
              <a:rPr lang="en-SG" dirty="0">
                <a:solidFill>
                  <a:schemeClr val="accent2"/>
                </a:solidFill>
              </a:rPr>
              <a:t>] Merchant On-boarding</a:t>
            </a:r>
            <a:endParaRPr lang="en-US" dirty="0">
              <a:solidFill>
                <a:schemeClr val="accent2"/>
              </a:solidFill>
            </a:endParaRPr>
          </a:p>
        </p:txBody>
      </p:sp>
    </p:spTree>
    <p:extLst>
      <p:ext uri="{BB962C8B-B14F-4D97-AF65-F5344CB8AC3E}">
        <p14:creationId xmlns:p14="http://schemas.microsoft.com/office/powerpoint/2010/main" val="12595909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838203" y="793893"/>
            <a:ext cx="10780640" cy="6064110"/>
          </a:xfrm>
          <a:prstGeom prst="rect">
            <a:avLst/>
          </a:prstGeom>
        </p:spPr>
      </p:pic>
      <p:sp>
        <p:nvSpPr>
          <p:cNvPr id="4" name="Footer Placeholder 3"/>
          <p:cNvSpPr>
            <a:spLocks noGrp="1"/>
          </p:cNvSpPr>
          <p:nvPr>
            <p:ph type="ftr" sz="quarter" idx="15"/>
          </p:nvPr>
        </p:nvSpPr>
        <p:spPr/>
        <p:txBody>
          <a:bodyPr/>
          <a:lstStyle/>
          <a:p>
            <a:pPr algn="l"/>
            <a:r>
              <a:rPr lang="en-SG" sz="1000" dirty="0"/>
              <a:t>© 2020 National University of Singapore. All Rights Reserved</a:t>
            </a:r>
            <a:endParaRPr lang="en-SG" dirty="0"/>
          </a:p>
        </p:txBody>
      </p:sp>
      <p:sp>
        <p:nvSpPr>
          <p:cNvPr id="5" name="Slide Number Placeholder 4"/>
          <p:cNvSpPr>
            <a:spLocks noGrp="1"/>
          </p:cNvSpPr>
          <p:nvPr>
            <p:ph type="sldNum" sz="quarter" idx="16"/>
          </p:nvPr>
        </p:nvSpPr>
        <p:spPr/>
        <p:txBody>
          <a:bodyPr/>
          <a:lstStyle/>
          <a:p>
            <a:fld id="{2F63C605-4FC6-46DE-BC90-871762EA3F52}" type="slidenum">
              <a:rPr lang="en-SG" smtClean="0"/>
              <a:pPr/>
              <a:t>28</a:t>
            </a:fld>
            <a:endParaRPr lang="en-SG" dirty="0"/>
          </a:p>
        </p:txBody>
      </p:sp>
      <p:sp>
        <p:nvSpPr>
          <p:cNvPr id="6" name="Title 1"/>
          <p:cNvSpPr>
            <a:spLocks noGrp="1"/>
          </p:cNvSpPr>
          <p:nvPr>
            <p:ph type="title"/>
          </p:nvPr>
        </p:nvSpPr>
        <p:spPr>
          <a:xfrm>
            <a:off x="838203" y="250833"/>
            <a:ext cx="8800551" cy="545561"/>
          </a:xfrm>
        </p:spPr>
        <p:txBody>
          <a:bodyPr>
            <a:normAutofit/>
          </a:bodyPr>
          <a:lstStyle/>
          <a:p>
            <a:r>
              <a:rPr lang="en-SG" dirty="0">
                <a:solidFill>
                  <a:schemeClr val="accent2"/>
                </a:solidFill>
              </a:rPr>
              <a:t>[</a:t>
            </a:r>
            <a:r>
              <a:rPr lang="en-SG" dirty="0" err="1">
                <a:solidFill>
                  <a:schemeClr val="accent2"/>
                </a:solidFill>
              </a:rPr>
              <a:t>FinTech</a:t>
            </a:r>
            <a:r>
              <a:rPr lang="en-SG" dirty="0">
                <a:solidFill>
                  <a:schemeClr val="accent2"/>
                </a:solidFill>
              </a:rPr>
              <a:t>] Co-branded Petrol Credit Card</a:t>
            </a:r>
            <a:endParaRPr lang="en-US" dirty="0">
              <a:solidFill>
                <a:schemeClr val="accent2"/>
              </a:solidFill>
            </a:endParaRPr>
          </a:p>
        </p:txBody>
      </p:sp>
    </p:spTree>
    <p:extLst>
      <p:ext uri="{BB962C8B-B14F-4D97-AF65-F5344CB8AC3E}">
        <p14:creationId xmlns:p14="http://schemas.microsoft.com/office/powerpoint/2010/main" val="31336877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5"/>
          </p:nvPr>
        </p:nvSpPr>
        <p:spPr/>
        <p:txBody>
          <a:bodyPr/>
          <a:lstStyle/>
          <a:p>
            <a:pPr algn="l"/>
            <a:r>
              <a:rPr lang="en-SG" sz="1000" dirty="0"/>
              <a:t>© 2019 National University of Singapore. All Rights Reserved</a:t>
            </a:r>
            <a:endParaRPr lang="en-SG" dirty="0"/>
          </a:p>
        </p:txBody>
      </p:sp>
      <p:sp>
        <p:nvSpPr>
          <p:cNvPr id="5" name="Slide Number Placeholder 4"/>
          <p:cNvSpPr>
            <a:spLocks noGrp="1"/>
          </p:cNvSpPr>
          <p:nvPr>
            <p:ph type="sldNum" sz="quarter" idx="16"/>
          </p:nvPr>
        </p:nvSpPr>
        <p:spPr/>
        <p:txBody>
          <a:bodyPr/>
          <a:lstStyle/>
          <a:p>
            <a:fld id="{2F63C605-4FC6-46DE-BC90-871762EA3F52}" type="slidenum">
              <a:rPr lang="en-SG" smtClean="0"/>
              <a:pPr/>
              <a:t>29</a:t>
            </a:fld>
            <a:endParaRPr lang="en-SG" dirty="0"/>
          </a:p>
        </p:txBody>
      </p:sp>
      <p:sp>
        <p:nvSpPr>
          <p:cNvPr id="6" name="Title 1"/>
          <p:cNvSpPr txBox="1">
            <a:spLocks/>
          </p:cNvSpPr>
          <p:nvPr/>
        </p:nvSpPr>
        <p:spPr>
          <a:xfrm>
            <a:off x="984635" y="3078059"/>
            <a:ext cx="9882135" cy="1280230"/>
          </a:xfrm>
          <a:prstGeom prst="rect">
            <a:avLst/>
          </a:prstGeom>
        </p:spPr>
        <p:txBody>
          <a:bodyPr vert="horz" lIns="91440" tIns="45720" rIns="91440" bIns="45720" rtlCol="0" anchor="ctr">
            <a:noAutofit/>
          </a:bodyPr>
          <a:lstStyle>
            <a:lvl1pPr algn="l" defTabSz="914377" rtl="0" eaLnBrk="1" latinLnBrk="0" hangingPunct="1">
              <a:lnSpc>
                <a:spcPct val="90000"/>
              </a:lnSpc>
              <a:spcBef>
                <a:spcPct val="0"/>
              </a:spcBef>
              <a:buNone/>
              <a:defRPr sz="3200" b="1" kern="1200" cap="none" baseline="0">
                <a:solidFill>
                  <a:srgbClr val="173F7E"/>
                </a:solidFill>
                <a:latin typeface="+mj-lt"/>
                <a:ea typeface="+mj-ea"/>
                <a:cs typeface="Arial" panose="020B0604020202020204" pitchFamily="34" charset="0"/>
              </a:defRPr>
            </a:lvl1pPr>
          </a:lstStyle>
          <a:p>
            <a:pPr>
              <a:lnSpc>
                <a:spcPct val="110000"/>
              </a:lnSpc>
            </a:pPr>
            <a:r>
              <a:rPr lang="en-GB" sz="4100" cap="all" dirty="0"/>
              <a:t>End of notes</a:t>
            </a:r>
          </a:p>
        </p:txBody>
      </p:sp>
    </p:spTree>
    <p:extLst>
      <p:ext uri="{BB962C8B-B14F-4D97-AF65-F5344CB8AC3E}">
        <p14:creationId xmlns:p14="http://schemas.microsoft.com/office/powerpoint/2010/main" val="10646422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6"/>
          </p:nvPr>
        </p:nvSpPr>
        <p:spPr/>
        <p:txBody>
          <a:bodyPr/>
          <a:lstStyle/>
          <a:p>
            <a:fld id="{2F63C605-4FC6-46DE-BC90-871762EA3F52}" type="slidenum">
              <a:rPr lang="en-SG" smtClean="0"/>
              <a:pPr/>
              <a:t>3</a:t>
            </a:fld>
            <a:endParaRPr lang="en-SG" dirty="0"/>
          </a:p>
        </p:txBody>
      </p:sp>
      <p:sp>
        <p:nvSpPr>
          <p:cNvPr id="6" name="Footer Placeholder 7"/>
          <p:cNvSpPr>
            <a:spLocks noGrp="1"/>
          </p:cNvSpPr>
          <p:nvPr>
            <p:ph type="ftr" sz="quarter" idx="15"/>
          </p:nvPr>
        </p:nvSpPr>
        <p:spPr>
          <a:xfrm>
            <a:off x="7238446" y="6492875"/>
            <a:ext cx="3872141" cy="365125"/>
          </a:xfrm>
        </p:spPr>
        <p:txBody>
          <a:bodyPr/>
          <a:lstStyle/>
          <a:p>
            <a:pPr algn="l"/>
            <a:r>
              <a:rPr lang="en-SG" sz="1050" dirty="0"/>
              <a:t>© 2020 National University of Singapore. All Rights Reserved</a:t>
            </a:r>
            <a:endParaRPr lang="en-SG" sz="1400" dirty="0"/>
          </a:p>
        </p:txBody>
      </p:sp>
      <p:sp>
        <p:nvSpPr>
          <p:cNvPr id="10" name="Content Placeholder 2"/>
          <p:cNvSpPr>
            <a:spLocks noGrp="1"/>
          </p:cNvSpPr>
          <p:nvPr>
            <p:ph sz="quarter" idx="13"/>
          </p:nvPr>
        </p:nvSpPr>
        <p:spPr>
          <a:xfrm>
            <a:off x="838200" y="1189886"/>
            <a:ext cx="10515600" cy="5668114"/>
          </a:xfrm>
        </p:spPr>
        <p:txBody>
          <a:bodyPr>
            <a:normAutofit fontScale="47500" lnSpcReduction="20000"/>
          </a:bodyPr>
          <a:lstStyle/>
          <a:p>
            <a:pPr lvl="0"/>
            <a:r>
              <a:rPr lang="en-SG" sz="4500" b="0" dirty="0">
                <a:solidFill>
                  <a:schemeClr val="tx1">
                    <a:lumMod val="75000"/>
                    <a:lumOff val="25000"/>
                  </a:schemeClr>
                </a:solidFill>
              </a:rPr>
              <a:t>The assessment for this practice module (and hence for the compete certificate) will comprise below three assessment components:</a:t>
            </a:r>
          </a:p>
          <a:p>
            <a:pPr marL="1319194" lvl="2" indent="-514350">
              <a:buFont typeface="+mj-lt"/>
              <a:buAutoNum type="arabicPeriod"/>
            </a:pPr>
            <a:r>
              <a:rPr lang="en-SG" sz="3400" dirty="0">
                <a:solidFill>
                  <a:schemeClr val="accent1"/>
                </a:solidFill>
              </a:rPr>
              <a:t>[ Project Work: Assessments &amp; Workshops ] </a:t>
            </a:r>
            <a:r>
              <a:rPr lang="en-SG" sz="3400" dirty="0"/>
              <a:t>deliverables of test/quiz/workshops during course</a:t>
            </a:r>
          </a:p>
          <a:p>
            <a:pPr marL="1319194" lvl="2" indent="-514350">
              <a:buFont typeface="+mj-lt"/>
              <a:buAutoNum type="arabicPeriod"/>
            </a:pPr>
            <a:r>
              <a:rPr lang="en-SG" sz="3400" dirty="0">
                <a:solidFill>
                  <a:schemeClr val="accent1"/>
                </a:solidFill>
              </a:rPr>
              <a:t>[ Project Work: MVP ] </a:t>
            </a:r>
            <a:r>
              <a:rPr lang="en-SG" sz="3400" dirty="0"/>
              <a:t>project report &amp; runnable software/hardware system before exam</a:t>
            </a:r>
          </a:p>
          <a:p>
            <a:pPr marL="1319194" lvl="2" indent="-514350">
              <a:buFont typeface="+mj-lt"/>
              <a:buAutoNum type="arabicPeriod"/>
            </a:pPr>
            <a:r>
              <a:rPr lang="en-SG" sz="3400" dirty="0">
                <a:solidFill>
                  <a:schemeClr val="accent1"/>
                </a:solidFill>
              </a:rPr>
              <a:t>[ Examination ] </a:t>
            </a:r>
            <a:r>
              <a:rPr lang="en-SG" sz="3400" dirty="0"/>
              <a:t>written open-book examination</a:t>
            </a:r>
            <a:endParaRPr lang="en-SG" sz="3400" dirty="0">
              <a:solidFill>
                <a:schemeClr val="accent1"/>
              </a:solidFill>
            </a:endParaRPr>
          </a:p>
          <a:p>
            <a:pPr marL="804844" lvl="2" indent="0">
              <a:buNone/>
            </a:pPr>
            <a:endParaRPr lang="en-SG" sz="3400" dirty="0">
              <a:solidFill>
                <a:schemeClr val="accent1"/>
              </a:solidFill>
            </a:endParaRPr>
          </a:p>
          <a:p>
            <a:pPr marL="804844" lvl="2" indent="0">
              <a:buNone/>
            </a:pPr>
            <a:endParaRPr lang="en-SG" sz="3400" dirty="0">
              <a:solidFill>
                <a:schemeClr val="accent1"/>
              </a:solidFill>
            </a:endParaRPr>
          </a:p>
          <a:p>
            <a:pPr marL="804844" lvl="2" indent="0">
              <a:buNone/>
            </a:pPr>
            <a:endParaRPr lang="en-SG" sz="3400" dirty="0">
              <a:solidFill>
                <a:schemeClr val="accent1"/>
              </a:solidFill>
            </a:endParaRPr>
          </a:p>
          <a:p>
            <a:pPr marL="804844" lvl="2" indent="0">
              <a:buNone/>
            </a:pPr>
            <a:endParaRPr lang="en-SG" sz="2800" dirty="0">
              <a:solidFill>
                <a:schemeClr val="accent1"/>
              </a:solidFill>
            </a:endParaRPr>
          </a:p>
          <a:p>
            <a:pPr marL="804844" lvl="2" indent="0">
              <a:buNone/>
            </a:pPr>
            <a:endParaRPr lang="en-SG" sz="2800" dirty="0">
              <a:solidFill>
                <a:schemeClr val="accent1"/>
              </a:solidFill>
            </a:endParaRPr>
          </a:p>
          <a:p>
            <a:pPr marL="804844" lvl="2" indent="0">
              <a:buNone/>
            </a:pPr>
            <a:r>
              <a:rPr lang="en-SG" sz="2800" dirty="0">
                <a:solidFill>
                  <a:schemeClr val="accent1"/>
                </a:solidFill>
              </a:rPr>
              <a:t>* MVP: minimal viable product</a:t>
            </a:r>
          </a:p>
          <a:p>
            <a:pPr lvl="0"/>
            <a:r>
              <a:rPr lang="en-SG" sz="3800" b="0" dirty="0">
                <a:solidFill>
                  <a:schemeClr val="tx1">
                    <a:lumMod val="75000"/>
                    <a:lumOff val="25000"/>
                  </a:schemeClr>
                </a:solidFill>
              </a:rPr>
              <a:t>All of the above components will be graded and assigned an individual mark by the assigned ISS project supervisors. A Board of Examiners will review the marks and moderate where required.  A participant must attain a minimum overall score of </a:t>
            </a:r>
            <a:r>
              <a:rPr lang="en-SG" sz="4000" dirty="0">
                <a:solidFill>
                  <a:schemeClr val="accent2"/>
                </a:solidFill>
              </a:rPr>
              <a:t>50% </a:t>
            </a:r>
            <a:r>
              <a:rPr lang="en-SG" sz="3800" b="0" dirty="0">
                <a:solidFill>
                  <a:schemeClr val="tx1">
                    <a:lumMod val="75000"/>
                    <a:lumOff val="25000"/>
                  </a:schemeClr>
                </a:solidFill>
              </a:rPr>
              <a:t>in order to pass the practice module and hence be awarded the Certificate in Intelligent Reasoning Systems. </a:t>
            </a:r>
          </a:p>
        </p:txBody>
      </p:sp>
      <p:sp>
        <p:nvSpPr>
          <p:cNvPr id="7" name="Content Placeholder 2"/>
          <p:cNvSpPr txBox="1">
            <a:spLocks/>
          </p:cNvSpPr>
          <p:nvPr/>
        </p:nvSpPr>
        <p:spPr>
          <a:xfrm>
            <a:off x="1537444" y="644325"/>
            <a:ext cx="8180296" cy="431441"/>
          </a:xfrm>
          <a:prstGeom prst="rect">
            <a:avLst/>
          </a:prstGeom>
        </p:spPr>
        <p:txBody>
          <a:bodyPr vert="horz" lIns="91440" tIns="45720" rIns="91440" bIns="45720" rtlCol="0">
            <a:normAutofit fontScale="70000" lnSpcReduction="20000"/>
          </a:bodyPr>
          <a:lstStyle>
            <a:lvl1pPr marL="357179" indent="-357179" algn="l" defTabSz="914377" rtl="0" eaLnBrk="1" latinLnBrk="0" hangingPunct="1">
              <a:lnSpc>
                <a:spcPct val="120000"/>
              </a:lnSpc>
              <a:spcBef>
                <a:spcPts val="1000"/>
              </a:spcBef>
              <a:buFont typeface="Arial" panose="020B0604020202020204" pitchFamily="34" charset="0"/>
              <a:buChar char="•"/>
              <a:defRPr sz="2800" b="1" kern="1200">
                <a:solidFill>
                  <a:srgbClr val="F58220"/>
                </a:solidFill>
                <a:latin typeface="+mj-lt"/>
                <a:ea typeface="+mn-ea"/>
                <a:cs typeface="Arial" panose="020B0604020202020204" pitchFamily="34" charset="0"/>
              </a:defRPr>
            </a:lvl1pPr>
            <a:lvl2pPr marL="804843" indent="-447663" algn="l" defTabSz="914377" rtl="0" eaLnBrk="1" latinLnBrk="0" hangingPunct="1">
              <a:lnSpc>
                <a:spcPct val="120000"/>
              </a:lnSpc>
              <a:spcBef>
                <a:spcPts val="500"/>
              </a:spcBef>
              <a:buFont typeface="Arial" panose="020B0604020202020204" pitchFamily="34" charset="0"/>
              <a:buChar char="•"/>
              <a:defRPr sz="2400" kern="1200">
                <a:solidFill>
                  <a:schemeClr val="tx1">
                    <a:lumMod val="75000"/>
                    <a:lumOff val="25000"/>
                  </a:schemeClr>
                </a:solidFill>
                <a:latin typeface="+mj-lt"/>
                <a:ea typeface="+mn-ea"/>
                <a:cs typeface="Arial" panose="020B0604020202020204" pitchFamily="34" charset="0"/>
              </a:defRPr>
            </a:lvl2pPr>
            <a:lvl3pPr marL="1163610" indent="-358766" algn="l" defTabSz="914377" rtl="0" eaLnBrk="1" latinLnBrk="0" hangingPunct="1">
              <a:lnSpc>
                <a:spcPct val="120000"/>
              </a:lnSpc>
              <a:spcBef>
                <a:spcPts val="500"/>
              </a:spcBef>
              <a:buFont typeface="Arial" panose="020B0604020202020204" pitchFamily="34" charset="0"/>
              <a:buChar char="•"/>
              <a:defRPr sz="2000" kern="1200">
                <a:solidFill>
                  <a:schemeClr val="tx1">
                    <a:lumMod val="75000"/>
                    <a:lumOff val="25000"/>
                  </a:schemeClr>
                </a:solidFill>
                <a:latin typeface="+mj-lt"/>
                <a:ea typeface="+mn-ea"/>
                <a:cs typeface="Arial" panose="020B0604020202020204" pitchFamily="34" charset="0"/>
              </a:defRPr>
            </a:lvl3pPr>
            <a:lvl4pPr marL="1520787" indent="-357179" algn="l" defTabSz="914377" rtl="0" eaLnBrk="1" latinLnBrk="0" hangingPunct="1">
              <a:lnSpc>
                <a:spcPct val="120000"/>
              </a:lnSpc>
              <a:spcBef>
                <a:spcPts val="500"/>
              </a:spcBef>
              <a:buFont typeface="Arial" panose="020B0604020202020204" pitchFamily="34" charset="0"/>
              <a:buChar char="─"/>
              <a:defRPr sz="1800" kern="1200">
                <a:solidFill>
                  <a:schemeClr val="tx1">
                    <a:lumMod val="75000"/>
                    <a:lumOff val="25000"/>
                  </a:schemeClr>
                </a:solidFill>
                <a:latin typeface="+mj-lt"/>
                <a:ea typeface="+mn-ea"/>
                <a:cs typeface="Arial" panose="020B0604020202020204" pitchFamily="34" charset="0"/>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Arial" panose="020B0604020202020204" pitchFamily="34" charset="0"/>
                <a:ea typeface="+mn-ea"/>
                <a:cs typeface="Arial" panose="020B0604020202020204" pitchFamily="34"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SG" sz="3200" dirty="0"/>
              <a:t>“PASS” &gt;= 50 marks</a:t>
            </a:r>
          </a:p>
        </p:txBody>
      </p:sp>
      <p:sp>
        <p:nvSpPr>
          <p:cNvPr id="8" name="Title 1"/>
          <p:cNvSpPr>
            <a:spLocks noGrp="1"/>
          </p:cNvSpPr>
          <p:nvPr>
            <p:ph type="title"/>
          </p:nvPr>
        </p:nvSpPr>
        <p:spPr>
          <a:xfrm>
            <a:off x="838203" y="250833"/>
            <a:ext cx="8800551" cy="545561"/>
          </a:xfrm>
        </p:spPr>
        <p:txBody>
          <a:bodyPr/>
          <a:lstStyle/>
          <a:p>
            <a:r>
              <a:rPr lang="en-SG" dirty="0"/>
              <a:t>Practice Module : Components</a:t>
            </a:r>
          </a:p>
        </p:txBody>
      </p:sp>
      <p:graphicFrame>
        <p:nvGraphicFramePr>
          <p:cNvPr id="9" name="Table 8"/>
          <p:cNvGraphicFramePr>
            <a:graphicFrameLocks noGrp="1"/>
          </p:cNvGraphicFramePr>
          <p:nvPr>
            <p:extLst>
              <p:ext uri="{D42A27DB-BD31-4B8C-83A1-F6EECF244321}">
                <p14:modId xmlns:p14="http://schemas.microsoft.com/office/powerpoint/2010/main" val="424914130"/>
              </p:ext>
            </p:extLst>
          </p:nvPr>
        </p:nvGraphicFramePr>
        <p:xfrm>
          <a:off x="1642708" y="3104289"/>
          <a:ext cx="7366822" cy="853440"/>
        </p:xfrm>
        <a:graphic>
          <a:graphicData uri="http://schemas.openxmlformats.org/drawingml/2006/table">
            <a:tbl>
              <a:tblPr firstRow="1" firstCol="1" bandRow="1">
                <a:tableStyleId>{5940675A-B579-460E-94D1-54222C63F5DA}</a:tableStyleId>
              </a:tblPr>
              <a:tblGrid>
                <a:gridCol w="5578337">
                  <a:extLst>
                    <a:ext uri="{9D8B030D-6E8A-4147-A177-3AD203B41FA5}">
                      <a16:colId xmlns:a16="http://schemas.microsoft.com/office/drawing/2014/main" val="3657689831"/>
                    </a:ext>
                  </a:extLst>
                </a:gridCol>
                <a:gridCol w="1788485">
                  <a:extLst>
                    <a:ext uri="{9D8B030D-6E8A-4147-A177-3AD203B41FA5}">
                      <a16:colId xmlns:a16="http://schemas.microsoft.com/office/drawing/2014/main" val="3170582575"/>
                    </a:ext>
                  </a:extLst>
                </a:gridCol>
              </a:tblGrid>
              <a:tr h="0">
                <a:tc>
                  <a:txBody>
                    <a:bodyPr/>
                    <a:lstStyle/>
                    <a:p>
                      <a:pPr algn="ctr">
                        <a:spcAft>
                          <a:spcPts val="0"/>
                        </a:spcAft>
                      </a:pPr>
                      <a:r>
                        <a:rPr lang="en-SG" sz="1400" b="1" dirty="0">
                          <a:solidFill>
                            <a:schemeClr val="accent1"/>
                          </a:solidFill>
                          <a:effectLst/>
                        </a:rPr>
                        <a:t>Assessment Component</a:t>
                      </a:r>
                      <a:endParaRPr lang="en-GB" sz="1400" b="1" dirty="0">
                        <a:solidFill>
                          <a:schemeClr val="accent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solidFill>
                      <a:schemeClr val="bg2"/>
                    </a:solidFill>
                  </a:tcPr>
                </a:tc>
                <a:tc>
                  <a:txBody>
                    <a:bodyPr/>
                    <a:lstStyle/>
                    <a:p>
                      <a:pPr algn="ctr">
                        <a:spcAft>
                          <a:spcPts val="0"/>
                        </a:spcAft>
                      </a:pPr>
                      <a:r>
                        <a:rPr lang="en-SG" sz="1400" b="1" dirty="0">
                          <a:solidFill>
                            <a:schemeClr val="accent1"/>
                          </a:solidFill>
                          <a:effectLst/>
                        </a:rPr>
                        <a:t>Weight</a:t>
                      </a:r>
                      <a:endParaRPr lang="en-GB" sz="1400" b="1" dirty="0">
                        <a:solidFill>
                          <a:schemeClr val="accent1"/>
                        </a:solidFill>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solidFill>
                      <a:schemeClr val="bg2"/>
                    </a:solidFill>
                  </a:tcPr>
                </a:tc>
                <a:extLst>
                  <a:ext uri="{0D108BD9-81ED-4DB2-BD59-A6C34878D82A}">
                    <a16:rowId xmlns:a16="http://schemas.microsoft.com/office/drawing/2014/main" val="1964159518"/>
                  </a:ext>
                </a:extLst>
              </a:tr>
              <a:tr h="0">
                <a:tc>
                  <a:txBody>
                    <a:bodyPr/>
                    <a:lstStyle/>
                    <a:p>
                      <a:pPr algn="just">
                        <a:spcAft>
                          <a:spcPts val="0"/>
                        </a:spcAft>
                      </a:pPr>
                      <a:r>
                        <a:rPr lang="en-SG" sz="1400" dirty="0">
                          <a:solidFill>
                            <a:schemeClr val="accent1"/>
                          </a:solidFill>
                          <a:effectLst/>
                          <a:latin typeface="+mn-lt"/>
                          <a:ea typeface="Times New Roman" panose="02020603050405020304" pitchFamily="18" charset="0"/>
                          <a:cs typeface="Arial" panose="020B0604020202020204" pitchFamily="34" charset="0"/>
                        </a:rPr>
                        <a:t>Examination</a:t>
                      </a:r>
                      <a:endParaRPr lang="en-GB" sz="1400" dirty="0">
                        <a:solidFill>
                          <a:schemeClr val="accent1"/>
                        </a:solidFill>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SG" sz="1400" dirty="0">
                          <a:solidFill>
                            <a:schemeClr val="accent1"/>
                          </a:solidFill>
                          <a:effectLst/>
                          <a:latin typeface="+mn-lt"/>
                          <a:ea typeface="Times New Roman" panose="02020603050405020304" pitchFamily="18" charset="0"/>
                          <a:cs typeface="Arial" panose="020B0604020202020204" pitchFamily="34" charset="0"/>
                        </a:rPr>
                        <a:t>50%</a:t>
                      </a:r>
                      <a:endParaRPr lang="en-GB" sz="1400" dirty="0">
                        <a:solidFill>
                          <a:schemeClr val="accent1"/>
                        </a:solidFill>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931512753"/>
                  </a:ext>
                </a:extLst>
              </a:tr>
              <a:tr h="0">
                <a:tc>
                  <a:txBody>
                    <a:bodyPr/>
                    <a:lstStyle/>
                    <a:p>
                      <a:pPr algn="just">
                        <a:spcAft>
                          <a:spcPts val="0"/>
                        </a:spcAft>
                      </a:pPr>
                      <a:r>
                        <a:rPr lang="en-SG" sz="1400" dirty="0">
                          <a:solidFill>
                            <a:schemeClr val="accent1"/>
                          </a:solidFill>
                          <a:effectLst/>
                          <a:latin typeface="+mn-lt"/>
                          <a:ea typeface="Times New Roman" panose="02020603050405020304" pitchFamily="18" charset="0"/>
                          <a:cs typeface="Arial" panose="020B0604020202020204" pitchFamily="34" charset="0"/>
                        </a:rPr>
                        <a:t>Project Work: In-class assessment(s) &amp; workshop deliverables</a:t>
                      </a:r>
                      <a:endParaRPr lang="en-GB" sz="1400" dirty="0">
                        <a:solidFill>
                          <a:schemeClr val="accent1"/>
                        </a:solidFill>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SG" sz="1400" dirty="0">
                          <a:solidFill>
                            <a:schemeClr val="accent1"/>
                          </a:solidFill>
                          <a:effectLst/>
                          <a:latin typeface="+mn-lt"/>
                          <a:ea typeface="Times New Roman" panose="02020603050405020304" pitchFamily="18" charset="0"/>
                          <a:cs typeface="Arial" panose="020B0604020202020204" pitchFamily="34" charset="0"/>
                        </a:rPr>
                        <a:t>10%</a:t>
                      </a:r>
                      <a:endParaRPr lang="en-GB" sz="1400" dirty="0">
                        <a:solidFill>
                          <a:schemeClr val="accent1"/>
                        </a:solidFill>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425913652"/>
                  </a:ext>
                </a:extLst>
              </a:tr>
              <a:tr h="0">
                <a:tc>
                  <a:txBody>
                    <a:bodyPr/>
                    <a:lstStyle/>
                    <a:p>
                      <a:pPr algn="just">
                        <a:spcAft>
                          <a:spcPts val="0"/>
                        </a:spcAft>
                      </a:pPr>
                      <a:r>
                        <a:rPr lang="en-SG" sz="1400" dirty="0">
                          <a:solidFill>
                            <a:schemeClr val="accent1"/>
                          </a:solidFill>
                          <a:effectLst/>
                          <a:latin typeface="+mn-lt"/>
                          <a:ea typeface="Times New Roman" panose="02020603050405020304" pitchFamily="18" charset="0"/>
                          <a:cs typeface="Arial" panose="020B0604020202020204" pitchFamily="34" charset="0"/>
                        </a:rPr>
                        <a:t>Project Work</a:t>
                      </a:r>
                      <a:r>
                        <a:rPr lang="en-SG" sz="1400" baseline="0" dirty="0">
                          <a:solidFill>
                            <a:schemeClr val="accent1"/>
                          </a:solidFill>
                          <a:effectLst/>
                          <a:latin typeface="+mn-lt"/>
                          <a:ea typeface="Times New Roman" panose="02020603050405020304" pitchFamily="18" charset="0"/>
                          <a:cs typeface="Arial" panose="020B0604020202020204" pitchFamily="34" charset="0"/>
                        </a:rPr>
                        <a:t>: MVP</a:t>
                      </a:r>
                      <a:r>
                        <a:rPr lang="en-SG" sz="1400" dirty="0">
                          <a:solidFill>
                            <a:schemeClr val="accent1"/>
                          </a:solidFill>
                          <a:effectLst/>
                          <a:latin typeface="+mn-lt"/>
                          <a:ea typeface="Times New Roman" panose="02020603050405020304" pitchFamily="18" charset="0"/>
                          <a:cs typeface="Arial" panose="020B0604020202020204" pitchFamily="34" charset="0"/>
                        </a:rPr>
                        <a:t>* reasoning</a:t>
                      </a:r>
                      <a:r>
                        <a:rPr lang="en-SG" sz="1400" baseline="0" dirty="0">
                          <a:solidFill>
                            <a:schemeClr val="accent1"/>
                          </a:solidFill>
                          <a:effectLst/>
                          <a:latin typeface="+mn-lt"/>
                          <a:ea typeface="Times New Roman" panose="02020603050405020304" pitchFamily="18" charset="0"/>
                          <a:cs typeface="Arial" panose="020B0604020202020204" pitchFamily="34" charset="0"/>
                        </a:rPr>
                        <a:t> system deliverables</a:t>
                      </a:r>
                      <a:endParaRPr lang="en-GB" sz="1400" dirty="0">
                        <a:solidFill>
                          <a:schemeClr val="accent1"/>
                        </a:solidFill>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algn="ctr">
                        <a:spcAft>
                          <a:spcPts val="0"/>
                        </a:spcAft>
                      </a:pPr>
                      <a:r>
                        <a:rPr lang="en-SG" sz="1400" dirty="0">
                          <a:solidFill>
                            <a:schemeClr val="accent1"/>
                          </a:solidFill>
                          <a:effectLst/>
                          <a:latin typeface="+mn-lt"/>
                          <a:ea typeface="Times New Roman" panose="02020603050405020304" pitchFamily="18" charset="0"/>
                          <a:cs typeface="Arial" panose="020B0604020202020204" pitchFamily="34" charset="0"/>
                        </a:rPr>
                        <a:t>40%</a:t>
                      </a:r>
                      <a:endParaRPr lang="en-GB" sz="1400" dirty="0">
                        <a:solidFill>
                          <a:schemeClr val="accent1"/>
                        </a:solidFill>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712546488"/>
                  </a:ext>
                </a:extLst>
              </a:tr>
            </a:tbl>
          </a:graphicData>
        </a:graphic>
      </p:graphicFrame>
      <p:pic>
        <p:nvPicPr>
          <p:cNvPr id="4" name="Picture 3"/>
          <p:cNvPicPr>
            <a:picLocks noChangeAspect="1"/>
          </p:cNvPicPr>
          <p:nvPr/>
        </p:nvPicPr>
        <p:blipFill>
          <a:blip r:embed="rId2"/>
          <a:stretch>
            <a:fillRect/>
          </a:stretch>
        </p:blipFill>
        <p:spPr>
          <a:xfrm>
            <a:off x="9415708" y="2594113"/>
            <a:ext cx="1938092" cy="1938092"/>
          </a:xfrm>
          <a:prstGeom prst="rect">
            <a:avLst/>
          </a:prstGeom>
        </p:spPr>
      </p:pic>
    </p:spTree>
    <p:extLst>
      <p:ext uri="{BB962C8B-B14F-4D97-AF65-F5344CB8AC3E}">
        <p14:creationId xmlns:p14="http://schemas.microsoft.com/office/powerpoint/2010/main" val="3148246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1000"/>
                                        <p:tgtEl>
                                          <p:spTgt spid="10">
                                            <p:txEl>
                                              <p:pRg st="0" end="0"/>
                                            </p:txEl>
                                          </p:spTgt>
                                        </p:tgtEl>
                                      </p:cBhvr>
                                    </p:animEffect>
                                    <p:anim calcmode="lin" valueType="num">
                                      <p:cBhvr>
                                        <p:cTn id="8" dur="1000" fill="hold"/>
                                        <p:tgtEl>
                                          <p:spTgt spid="10">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0">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0">
                                            <p:txEl>
                                              <p:pRg st="1" end="1"/>
                                            </p:txEl>
                                          </p:spTgt>
                                        </p:tgtEl>
                                        <p:attrNameLst>
                                          <p:attrName>style.visibility</p:attrName>
                                        </p:attrNameLst>
                                      </p:cBhvr>
                                      <p:to>
                                        <p:strVal val="visible"/>
                                      </p:to>
                                    </p:set>
                                    <p:animEffect transition="in" filter="fade">
                                      <p:cBhvr>
                                        <p:cTn id="12" dur="1000"/>
                                        <p:tgtEl>
                                          <p:spTgt spid="10">
                                            <p:txEl>
                                              <p:pRg st="1" end="1"/>
                                            </p:txEl>
                                          </p:spTgt>
                                        </p:tgtEl>
                                      </p:cBhvr>
                                    </p:animEffect>
                                    <p:anim calcmode="lin" valueType="num">
                                      <p:cBhvr>
                                        <p:cTn id="13" dur="1000" fill="hold"/>
                                        <p:tgtEl>
                                          <p:spTgt spid="10">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10">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0">
                                            <p:txEl>
                                              <p:pRg st="2" end="2"/>
                                            </p:txEl>
                                          </p:spTgt>
                                        </p:tgtEl>
                                        <p:attrNameLst>
                                          <p:attrName>style.visibility</p:attrName>
                                        </p:attrNameLst>
                                      </p:cBhvr>
                                      <p:to>
                                        <p:strVal val="visible"/>
                                      </p:to>
                                    </p:set>
                                    <p:animEffect transition="in" filter="fade">
                                      <p:cBhvr>
                                        <p:cTn id="17" dur="1000"/>
                                        <p:tgtEl>
                                          <p:spTgt spid="10">
                                            <p:txEl>
                                              <p:pRg st="2" end="2"/>
                                            </p:txEl>
                                          </p:spTgt>
                                        </p:tgtEl>
                                      </p:cBhvr>
                                    </p:animEffect>
                                    <p:anim calcmode="lin" valueType="num">
                                      <p:cBhvr>
                                        <p:cTn id="18" dur="1000" fill="hold"/>
                                        <p:tgtEl>
                                          <p:spTgt spid="10">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10">
                                            <p:txEl>
                                              <p:pRg st="2" end="2"/>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10">
                                            <p:txEl>
                                              <p:pRg st="3" end="3"/>
                                            </p:txEl>
                                          </p:spTgt>
                                        </p:tgtEl>
                                        <p:attrNameLst>
                                          <p:attrName>style.visibility</p:attrName>
                                        </p:attrNameLst>
                                      </p:cBhvr>
                                      <p:to>
                                        <p:strVal val="visible"/>
                                      </p:to>
                                    </p:set>
                                    <p:animEffect transition="in" filter="fade">
                                      <p:cBhvr>
                                        <p:cTn id="22" dur="1000"/>
                                        <p:tgtEl>
                                          <p:spTgt spid="10">
                                            <p:txEl>
                                              <p:pRg st="3" end="3"/>
                                            </p:txEl>
                                          </p:spTgt>
                                        </p:tgtEl>
                                      </p:cBhvr>
                                    </p:animEffect>
                                    <p:anim calcmode="lin" valueType="num">
                                      <p:cBhvr>
                                        <p:cTn id="23" dur="1000" fill="hold"/>
                                        <p:tgtEl>
                                          <p:spTgt spid="10">
                                            <p:txEl>
                                              <p:pRg st="3" end="3"/>
                                            </p:txEl>
                                          </p:spTgt>
                                        </p:tgtEl>
                                        <p:attrNameLst>
                                          <p:attrName>ppt_x</p:attrName>
                                        </p:attrNameLst>
                                      </p:cBhvr>
                                      <p:tavLst>
                                        <p:tav tm="0">
                                          <p:val>
                                            <p:strVal val="#ppt_x"/>
                                          </p:val>
                                        </p:tav>
                                        <p:tav tm="100000">
                                          <p:val>
                                            <p:strVal val="#ppt_x"/>
                                          </p:val>
                                        </p:tav>
                                      </p:tavLst>
                                    </p:anim>
                                    <p:anim calcmode="lin" valueType="num">
                                      <p:cBhvr>
                                        <p:cTn id="24" dur="1000" fill="hold"/>
                                        <p:tgtEl>
                                          <p:spTgt spid="10">
                                            <p:txEl>
                                              <p:pRg st="3" end="3"/>
                                            </p:txEl>
                                          </p:spTgt>
                                        </p:tgtEl>
                                        <p:attrNameLst>
                                          <p:attrName>ppt_y</p:attrName>
                                        </p:attrNameLst>
                                      </p:cBhvr>
                                      <p:tavLst>
                                        <p:tav tm="0">
                                          <p:val>
                                            <p:strVal val="#ppt_y+.1"/>
                                          </p:val>
                                        </p:tav>
                                        <p:tav tm="100000">
                                          <p:val>
                                            <p:strVal val="#ppt_y"/>
                                          </p:val>
                                        </p:tav>
                                      </p:tavLst>
                                    </p:anim>
                                  </p:childTnLst>
                                </p:cTn>
                              </p:par>
                            </p:childTnLst>
                          </p:cTn>
                        </p:par>
                        <p:par>
                          <p:cTn id="25" fill="hold">
                            <p:stCondLst>
                              <p:cond delay="1000"/>
                            </p:stCondLst>
                            <p:childTnLst>
                              <p:par>
                                <p:cTn id="26" presetID="42" presetClass="entr" presetSubtype="0" fill="hold" nodeType="after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1000"/>
                                        <p:tgtEl>
                                          <p:spTgt spid="9"/>
                                        </p:tgtEl>
                                      </p:cBhvr>
                                    </p:animEffect>
                                    <p:anim calcmode="lin" valueType="num">
                                      <p:cBhvr>
                                        <p:cTn id="29" dur="1000" fill="hold"/>
                                        <p:tgtEl>
                                          <p:spTgt spid="9"/>
                                        </p:tgtEl>
                                        <p:attrNameLst>
                                          <p:attrName>ppt_x</p:attrName>
                                        </p:attrNameLst>
                                      </p:cBhvr>
                                      <p:tavLst>
                                        <p:tav tm="0">
                                          <p:val>
                                            <p:strVal val="#ppt_x"/>
                                          </p:val>
                                        </p:tav>
                                        <p:tav tm="100000">
                                          <p:val>
                                            <p:strVal val="#ppt_x"/>
                                          </p:val>
                                        </p:tav>
                                      </p:tavLst>
                                    </p:anim>
                                    <p:anim calcmode="lin" valueType="num">
                                      <p:cBhvr>
                                        <p:cTn id="30" dur="1000" fill="hold"/>
                                        <p:tgtEl>
                                          <p:spTgt spid="9"/>
                                        </p:tgtEl>
                                        <p:attrNameLst>
                                          <p:attrName>ppt_y</p:attrName>
                                        </p:attrNameLst>
                                      </p:cBhvr>
                                      <p:tavLst>
                                        <p:tav tm="0">
                                          <p:val>
                                            <p:strVal val="#ppt_y+.1"/>
                                          </p:val>
                                        </p:tav>
                                        <p:tav tm="100000">
                                          <p:val>
                                            <p:strVal val="#ppt_y"/>
                                          </p:val>
                                        </p:tav>
                                      </p:tavLst>
                                    </p:anim>
                                  </p:childTnLst>
                                </p:cTn>
                              </p:par>
                              <p:par>
                                <p:cTn id="31" presetID="42" presetClass="entr" presetSubtype="0" fill="hold" nodeType="withEffect">
                                  <p:stCondLst>
                                    <p:cond delay="0"/>
                                  </p:stCondLst>
                                  <p:childTnLst>
                                    <p:set>
                                      <p:cBhvr>
                                        <p:cTn id="32" dur="1" fill="hold">
                                          <p:stCondLst>
                                            <p:cond delay="0"/>
                                          </p:stCondLst>
                                        </p:cTn>
                                        <p:tgtEl>
                                          <p:spTgt spid="10">
                                            <p:txEl>
                                              <p:pRg st="9" end="9"/>
                                            </p:txEl>
                                          </p:spTgt>
                                        </p:tgtEl>
                                        <p:attrNameLst>
                                          <p:attrName>style.visibility</p:attrName>
                                        </p:attrNameLst>
                                      </p:cBhvr>
                                      <p:to>
                                        <p:strVal val="visible"/>
                                      </p:to>
                                    </p:set>
                                    <p:animEffect transition="in" filter="fade">
                                      <p:cBhvr>
                                        <p:cTn id="33" dur="1000"/>
                                        <p:tgtEl>
                                          <p:spTgt spid="10">
                                            <p:txEl>
                                              <p:pRg st="9" end="9"/>
                                            </p:txEl>
                                          </p:spTgt>
                                        </p:tgtEl>
                                      </p:cBhvr>
                                    </p:animEffect>
                                    <p:anim calcmode="lin" valueType="num">
                                      <p:cBhvr>
                                        <p:cTn id="34" dur="1000" fill="hold"/>
                                        <p:tgtEl>
                                          <p:spTgt spid="10">
                                            <p:txEl>
                                              <p:pRg st="9" end="9"/>
                                            </p:txEl>
                                          </p:spTgt>
                                        </p:tgtEl>
                                        <p:attrNameLst>
                                          <p:attrName>ppt_x</p:attrName>
                                        </p:attrNameLst>
                                      </p:cBhvr>
                                      <p:tavLst>
                                        <p:tav tm="0">
                                          <p:val>
                                            <p:strVal val="#ppt_x"/>
                                          </p:val>
                                        </p:tav>
                                        <p:tav tm="100000">
                                          <p:val>
                                            <p:strVal val="#ppt_x"/>
                                          </p:val>
                                        </p:tav>
                                      </p:tavLst>
                                    </p:anim>
                                    <p:anim calcmode="lin" valueType="num">
                                      <p:cBhvr>
                                        <p:cTn id="35" dur="1000" fill="hold"/>
                                        <p:tgtEl>
                                          <p:spTgt spid="10">
                                            <p:txEl>
                                              <p:pRg st="9" end="9"/>
                                            </p:txEl>
                                          </p:spTgt>
                                        </p:tgtEl>
                                        <p:attrNameLst>
                                          <p:attrName>ppt_y</p:attrName>
                                        </p:attrNameLst>
                                      </p:cBhvr>
                                      <p:tavLst>
                                        <p:tav tm="0">
                                          <p:val>
                                            <p:strVal val="#ppt_y+.1"/>
                                          </p:val>
                                        </p:tav>
                                        <p:tav tm="100000">
                                          <p:val>
                                            <p:strVal val="#ppt_y"/>
                                          </p:val>
                                        </p:tav>
                                      </p:tavLst>
                                    </p:anim>
                                  </p:childTnLst>
                                </p:cTn>
                              </p:par>
                            </p:childTnLst>
                          </p:cTn>
                        </p:par>
                        <p:par>
                          <p:cTn id="36" fill="hold">
                            <p:stCondLst>
                              <p:cond delay="2000"/>
                            </p:stCondLst>
                            <p:childTnLst>
                              <p:par>
                                <p:cTn id="37" presetID="42" presetClass="entr" presetSubtype="0" fill="hold" nodeType="afterEffect">
                                  <p:stCondLst>
                                    <p:cond delay="0"/>
                                  </p:stCondLst>
                                  <p:childTnLst>
                                    <p:set>
                                      <p:cBhvr>
                                        <p:cTn id="38" dur="1" fill="hold">
                                          <p:stCondLst>
                                            <p:cond delay="0"/>
                                          </p:stCondLst>
                                        </p:cTn>
                                        <p:tgtEl>
                                          <p:spTgt spid="10">
                                            <p:txEl>
                                              <p:pRg st="10" end="10"/>
                                            </p:txEl>
                                          </p:spTgt>
                                        </p:tgtEl>
                                        <p:attrNameLst>
                                          <p:attrName>style.visibility</p:attrName>
                                        </p:attrNameLst>
                                      </p:cBhvr>
                                      <p:to>
                                        <p:strVal val="visible"/>
                                      </p:to>
                                    </p:set>
                                    <p:animEffect transition="in" filter="fade">
                                      <p:cBhvr>
                                        <p:cTn id="39" dur="1000"/>
                                        <p:tgtEl>
                                          <p:spTgt spid="10">
                                            <p:txEl>
                                              <p:pRg st="10" end="10"/>
                                            </p:txEl>
                                          </p:spTgt>
                                        </p:tgtEl>
                                      </p:cBhvr>
                                    </p:animEffect>
                                    <p:anim calcmode="lin" valueType="num">
                                      <p:cBhvr>
                                        <p:cTn id="40" dur="1000" fill="hold"/>
                                        <p:tgtEl>
                                          <p:spTgt spid="10">
                                            <p:txEl>
                                              <p:pRg st="10" end="10"/>
                                            </p:txEl>
                                          </p:spTgt>
                                        </p:tgtEl>
                                        <p:attrNameLst>
                                          <p:attrName>ppt_x</p:attrName>
                                        </p:attrNameLst>
                                      </p:cBhvr>
                                      <p:tavLst>
                                        <p:tav tm="0">
                                          <p:val>
                                            <p:strVal val="#ppt_x"/>
                                          </p:val>
                                        </p:tav>
                                        <p:tav tm="100000">
                                          <p:val>
                                            <p:strVal val="#ppt_x"/>
                                          </p:val>
                                        </p:tav>
                                      </p:tavLst>
                                    </p:anim>
                                    <p:anim calcmode="lin" valueType="num">
                                      <p:cBhvr>
                                        <p:cTn id="41" dur="1000" fill="hold"/>
                                        <p:tgtEl>
                                          <p:spTgt spid="10">
                                            <p:txEl>
                                              <p:pRg st="10" end="10"/>
                                            </p:txEl>
                                          </p:spTgt>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42" presetClass="entr" presetSubtype="0" fill="hold" nodeType="clickEffect">
                                  <p:stCondLst>
                                    <p:cond delay="0"/>
                                  </p:stCondLst>
                                  <p:childTnLst>
                                    <p:set>
                                      <p:cBhvr>
                                        <p:cTn id="45" dur="1" fill="hold">
                                          <p:stCondLst>
                                            <p:cond delay="0"/>
                                          </p:stCondLst>
                                        </p:cTn>
                                        <p:tgtEl>
                                          <p:spTgt spid="4"/>
                                        </p:tgtEl>
                                        <p:attrNameLst>
                                          <p:attrName>style.visibility</p:attrName>
                                        </p:attrNameLst>
                                      </p:cBhvr>
                                      <p:to>
                                        <p:strVal val="visible"/>
                                      </p:to>
                                    </p:set>
                                    <p:animEffect transition="in" filter="fade">
                                      <p:cBhvr>
                                        <p:cTn id="46" dur="1000"/>
                                        <p:tgtEl>
                                          <p:spTgt spid="4"/>
                                        </p:tgtEl>
                                      </p:cBhvr>
                                    </p:animEffect>
                                    <p:anim calcmode="lin" valueType="num">
                                      <p:cBhvr>
                                        <p:cTn id="47" dur="1000" fill="hold"/>
                                        <p:tgtEl>
                                          <p:spTgt spid="4"/>
                                        </p:tgtEl>
                                        <p:attrNameLst>
                                          <p:attrName>ppt_x</p:attrName>
                                        </p:attrNameLst>
                                      </p:cBhvr>
                                      <p:tavLst>
                                        <p:tav tm="0">
                                          <p:val>
                                            <p:strVal val="#ppt_x"/>
                                          </p:val>
                                        </p:tav>
                                        <p:tav tm="100000">
                                          <p:val>
                                            <p:strVal val="#ppt_x"/>
                                          </p:val>
                                        </p:tav>
                                      </p:tavLst>
                                    </p:anim>
                                    <p:anim calcmode="lin" valueType="num">
                                      <p:cBhvr>
                                        <p:cTn id="48"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838201" y="1182203"/>
            <a:ext cx="3760489" cy="5310671"/>
          </a:xfrm>
          <a:prstGeom prst="rect">
            <a:avLst/>
          </a:prstGeom>
        </p:spPr>
      </p:pic>
      <p:sp>
        <p:nvSpPr>
          <p:cNvPr id="5" name="Slide Number Placeholder 4"/>
          <p:cNvSpPr>
            <a:spLocks noGrp="1"/>
          </p:cNvSpPr>
          <p:nvPr>
            <p:ph type="sldNum" sz="quarter" idx="16"/>
          </p:nvPr>
        </p:nvSpPr>
        <p:spPr/>
        <p:txBody>
          <a:bodyPr/>
          <a:lstStyle/>
          <a:p>
            <a:fld id="{2F63C605-4FC6-46DE-BC90-871762EA3F52}" type="slidenum">
              <a:rPr lang="en-SG" smtClean="0"/>
              <a:pPr/>
              <a:t>4</a:t>
            </a:fld>
            <a:endParaRPr lang="en-SG" dirty="0"/>
          </a:p>
        </p:txBody>
      </p:sp>
      <p:sp>
        <p:nvSpPr>
          <p:cNvPr id="6" name="Footer Placeholder 7"/>
          <p:cNvSpPr>
            <a:spLocks noGrp="1"/>
          </p:cNvSpPr>
          <p:nvPr>
            <p:ph type="ftr" sz="quarter" idx="15"/>
          </p:nvPr>
        </p:nvSpPr>
        <p:spPr>
          <a:xfrm>
            <a:off x="7238446" y="6492875"/>
            <a:ext cx="3872141" cy="365125"/>
          </a:xfrm>
        </p:spPr>
        <p:txBody>
          <a:bodyPr/>
          <a:lstStyle/>
          <a:p>
            <a:pPr algn="l"/>
            <a:r>
              <a:rPr lang="en-SG" sz="1050" dirty="0"/>
              <a:t>© 2020 National University of Singapore. All Rights Reserved</a:t>
            </a:r>
            <a:endParaRPr lang="en-SG" sz="1400" dirty="0"/>
          </a:p>
        </p:txBody>
      </p:sp>
      <p:sp>
        <p:nvSpPr>
          <p:cNvPr id="9" name="Content Placeholder 2"/>
          <p:cNvSpPr>
            <a:spLocks noGrp="1"/>
          </p:cNvSpPr>
          <p:nvPr>
            <p:ph sz="quarter" idx="13"/>
          </p:nvPr>
        </p:nvSpPr>
        <p:spPr>
          <a:xfrm>
            <a:off x="4599646" y="1182207"/>
            <a:ext cx="7056442" cy="5310671"/>
          </a:xfrm>
        </p:spPr>
        <p:txBody>
          <a:bodyPr>
            <a:normAutofit/>
          </a:bodyPr>
          <a:lstStyle/>
          <a:p>
            <a:pPr lvl="0"/>
            <a:r>
              <a:rPr lang="en-AU" sz="3200" dirty="0">
                <a:solidFill>
                  <a:schemeClr val="accent1"/>
                </a:solidFill>
              </a:rPr>
              <a:t>3</a:t>
            </a:r>
            <a:r>
              <a:rPr lang="en-AU" sz="3200" dirty="0"/>
              <a:t> </a:t>
            </a:r>
            <a:r>
              <a:rPr lang="en-AU" sz="3200" dirty="0">
                <a:solidFill>
                  <a:schemeClr val="accent1"/>
                </a:solidFill>
              </a:rPr>
              <a:t>hour</a:t>
            </a:r>
            <a:r>
              <a:rPr lang="en-AU" sz="3200" dirty="0"/>
              <a:t> </a:t>
            </a:r>
            <a:r>
              <a:rPr lang="en-AU" sz="3200" dirty="0">
                <a:solidFill>
                  <a:schemeClr val="accent1"/>
                </a:solidFill>
              </a:rPr>
              <a:t>open book </a:t>
            </a:r>
            <a:r>
              <a:rPr lang="en-AU" sz="3200" dirty="0"/>
              <a:t>individual exam</a:t>
            </a:r>
          </a:p>
          <a:p>
            <a:r>
              <a:rPr lang="en-AU" sz="3200" dirty="0"/>
              <a:t>Pencil can be used for drawing.</a:t>
            </a:r>
          </a:p>
          <a:p>
            <a:r>
              <a:rPr lang="en-SG" sz="3200" dirty="0"/>
              <a:t>Internet (re)search is </a:t>
            </a:r>
            <a:r>
              <a:rPr lang="en-SG" sz="3200" dirty="0">
                <a:solidFill>
                  <a:schemeClr val="accent1"/>
                </a:solidFill>
              </a:rPr>
              <a:t>NOT</a:t>
            </a:r>
            <a:r>
              <a:rPr lang="en-SG" sz="3200" dirty="0"/>
              <a:t> allowed.</a:t>
            </a:r>
          </a:p>
          <a:p>
            <a:r>
              <a:rPr lang="en-SG" sz="3200" dirty="0"/>
              <a:t>Bring your </a:t>
            </a:r>
            <a:r>
              <a:rPr lang="en-SG" sz="3200" dirty="0">
                <a:solidFill>
                  <a:schemeClr val="accent1"/>
                </a:solidFill>
              </a:rPr>
              <a:t>NUS matriculation ID card </a:t>
            </a:r>
            <a:r>
              <a:rPr lang="en-SG" sz="3200" dirty="0"/>
              <a:t> and</a:t>
            </a:r>
            <a:r>
              <a:rPr lang="en-SG" sz="3200" dirty="0">
                <a:solidFill>
                  <a:schemeClr val="accent1"/>
                </a:solidFill>
              </a:rPr>
              <a:t> Identification Card</a:t>
            </a:r>
            <a:r>
              <a:rPr lang="en-SG" sz="3200" dirty="0"/>
              <a:t>.</a:t>
            </a:r>
            <a:endParaRPr lang="en-AU" sz="3200" dirty="0"/>
          </a:p>
          <a:p>
            <a:pPr lvl="0"/>
            <a:endParaRPr lang="en-AU" sz="3200" dirty="0"/>
          </a:p>
        </p:txBody>
      </p:sp>
      <p:sp>
        <p:nvSpPr>
          <p:cNvPr id="12" name="Title 1"/>
          <p:cNvSpPr>
            <a:spLocks noGrp="1"/>
          </p:cNvSpPr>
          <p:nvPr>
            <p:ph type="title"/>
          </p:nvPr>
        </p:nvSpPr>
        <p:spPr>
          <a:xfrm>
            <a:off x="838203" y="250833"/>
            <a:ext cx="8800551" cy="545561"/>
          </a:xfrm>
        </p:spPr>
        <p:txBody>
          <a:bodyPr>
            <a:normAutofit/>
          </a:bodyPr>
          <a:lstStyle/>
          <a:p>
            <a:r>
              <a:rPr lang="en-SG" dirty="0"/>
              <a:t>Practice Module : Exam</a:t>
            </a:r>
          </a:p>
        </p:txBody>
      </p:sp>
    </p:spTree>
    <p:extLst>
      <p:ext uri="{BB962C8B-B14F-4D97-AF65-F5344CB8AC3E}">
        <p14:creationId xmlns:p14="http://schemas.microsoft.com/office/powerpoint/2010/main" val="2879663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9">
                                            <p:txEl>
                                              <p:pRg st="0" end="0"/>
                                            </p:txEl>
                                          </p:spTgt>
                                        </p:tgtEl>
                                        <p:attrNameLst>
                                          <p:attrName>style.visibility</p:attrName>
                                        </p:attrNameLst>
                                      </p:cBhvr>
                                      <p:to>
                                        <p:strVal val="visible"/>
                                      </p:to>
                                    </p:set>
                                    <p:animEffect transition="in" filter="fade">
                                      <p:cBhvr>
                                        <p:cTn id="13" dur="1000"/>
                                        <p:tgtEl>
                                          <p:spTgt spid="9">
                                            <p:txEl>
                                              <p:pRg st="0" end="0"/>
                                            </p:txEl>
                                          </p:spTgt>
                                        </p:tgtEl>
                                      </p:cBhvr>
                                    </p:animEffect>
                                    <p:anim calcmode="lin" valueType="num">
                                      <p:cBhvr>
                                        <p:cTn id="14" dur="10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9">
                                            <p:txEl>
                                              <p:pRg st="0" end="0"/>
                                            </p:txEl>
                                          </p:spTgt>
                                        </p:tgtEl>
                                        <p:attrNameLst>
                                          <p:attrName>ppt_y</p:attrName>
                                        </p:attrNameLst>
                                      </p:cBhvr>
                                      <p:tavLst>
                                        <p:tav tm="0">
                                          <p:val>
                                            <p:strVal val="#ppt_y+.1"/>
                                          </p:val>
                                        </p:tav>
                                        <p:tav tm="100000">
                                          <p:val>
                                            <p:strVal val="#ppt_y"/>
                                          </p:val>
                                        </p:tav>
                                      </p:tavLst>
                                    </p:anim>
                                  </p:childTnLst>
                                </p:cTn>
                              </p:par>
                              <p:par>
                                <p:cTn id="16" presetID="42" presetClass="entr" presetSubtype="0" fill="hold" grpId="0" nodeType="withEffect">
                                  <p:stCondLst>
                                    <p:cond delay="0"/>
                                  </p:stCondLst>
                                  <p:childTnLst>
                                    <p:set>
                                      <p:cBhvr>
                                        <p:cTn id="17" dur="1" fill="hold">
                                          <p:stCondLst>
                                            <p:cond delay="0"/>
                                          </p:stCondLst>
                                        </p:cTn>
                                        <p:tgtEl>
                                          <p:spTgt spid="9">
                                            <p:txEl>
                                              <p:pRg st="1" end="1"/>
                                            </p:txEl>
                                          </p:spTgt>
                                        </p:tgtEl>
                                        <p:attrNameLst>
                                          <p:attrName>style.visibility</p:attrName>
                                        </p:attrNameLst>
                                      </p:cBhvr>
                                      <p:to>
                                        <p:strVal val="visible"/>
                                      </p:to>
                                    </p:set>
                                    <p:animEffect transition="in" filter="fade">
                                      <p:cBhvr>
                                        <p:cTn id="18" dur="1000"/>
                                        <p:tgtEl>
                                          <p:spTgt spid="9">
                                            <p:txEl>
                                              <p:pRg st="1" end="1"/>
                                            </p:txEl>
                                          </p:spTgt>
                                        </p:tgtEl>
                                      </p:cBhvr>
                                    </p:animEffect>
                                    <p:anim calcmode="lin" valueType="num">
                                      <p:cBhvr>
                                        <p:cTn id="19" dur="1000" fill="hold"/>
                                        <p:tgtEl>
                                          <p:spTgt spid="9">
                                            <p:txEl>
                                              <p:pRg st="1" end="1"/>
                                            </p:txEl>
                                          </p:spTgt>
                                        </p:tgtEl>
                                        <p:attrNameLst>
                                          <p:attrName>ppt_x</p:attrName>
                                        </p:attrNameLst>
                                      </p:cBhvr>
                                      <p:tavLst>
                                        <p:tav tm="0">
                                          <p:val>
                                            <p:strVal val="#ppt_x"/>
                                          </p:val>
                                        </p:tav>
                                        <p:tav tm="100000">
                                          <p:val>
                                            <p:strVal val="#ppt_x"/>
                                          </p:val>
                                        </p:tav>
                                      </p:tavLst>
                                    </p:anim>
                                    <p:anim calcmode="lin" valueType="num">
                                      <p:cBhvr>
                                        <p:cTn id="20" dur="1000" fill="hold"/>
                                        <p:tgtEl>
                                          <p:spTgt spid="9">
                                            <p:txEl>
                                              <p:pRg st="1" end="1"/>
                                            </p:txEl>
                                          </p:spTgt>
                                        </p:tgtEl>
                                        <p:attrNameLst>
                                          <p:attrName>ppt_y</p:attrName>
                                        </p:attrNameLst>
                                      </p:cBhvr>
                                      <p:tavLst>
                                        <p:tav tm="0">
                                          <p:val>
                                            <p:strVal val="#ppt_y+.1"/>
                                          </p:val>
                                        </p:tav>
                                        <p:tav tm="100000">
                                          <p:val>
                                            <p:strVal val="#ppt_y"/>
                                          </p:val>
                                        </p:tav>
                                      </p:tavLst>
                                    </p:anim>
                                  </p:childTnLst>
                                </p:cTn>
                              </p:par>
                              <p:par>
                                <p:cTn id="21" presetID="42" presetClass="entr" presetSubtype="0" fill="hold" grpId="0" nodeType="withEffect">
                                  <p:stCondLst>
                                    <p:cond delay="0"/>
                                  </p:stCondLst>
                                  <p:childTnLst>
                                    <p:set>
                                      <p:cBhvr>
                                        <p:cTn id="22" dur="1" fill="hold">
                                          <p:stCondLst>
                                            <p:cond delay="0"/>
                                          </p:stCondLst>
                                        </p:cTn>
                                        <p:tgtEl>
                                          <p:spTgt spid="9">
                                            <p:txEl>
                                              <p:pRg st="2" end="2"/>
                                            </p:txEl>
                                          </p:spTgt>
                                        </p:tgtEl>
                                        <p:attrNameLst>
                                          <p:attrName>style.visibility</p:attrName>
                                        </p:attrNameLst>
                                      </p:cBhvr>
                                      <p:to>
                                        <p:strVal val="visible"/>
                                      </p:to>
                                    </p:set>
                                    <p:animEffect transition="in" filter="fade">
                                      <p:cBhvr>
                                        <p:cTn id="23" dur="1000"/>
                                        <p:tgtEl>
                                          <p:spTgt spid="9">
                                            <p:txEl>
                                              <p:pRg st="2" end="2"/>
                                            </p:txEl>
                                          </p:spTgt>
                                        </p:tgtEl>
                                      </p:cBhvr>
                                    </p:animEffect>
                                    <p:anim calcmode="lin" valueType="num">
                                      <p:cBhvr>
                                        <p:cTn id="24" dur="1000" fill="hold"/>
                                        <p:tgtEl>
                                          <p:spTgt spid="9">
                                            <p:txEl>
                                              <p:pRg st="2" end="2"/>
                                            </p:txEl>
                                          </p:spTgt>
                                        </p:tgtEl>
                                        <p:attrNameLst>
                                          <p:attrName>ppt_x</p:attrName>
                                        </p:attrNameLst>
                                      </p:cBhvr>
                                      <p:tavLst>
                                        <p:tav tm="0">
                                          <p:val>
                                            <p:strVal val="#ppt_x"/>
                                          </p:val>
                                        </p:tav>
                                        <p:tav tm="100000">
                                          <p:val>
                                            <p:strVal val="#ppt_x"/>
                                          </p:val>
                                        </p:tav>
                                      </p:tavLst>
                                    </p:anim>
                                    <p:anim calcmode="lin" valueType="num">
                                      <p:cBhvr>
                                        <p:cTn id="25" dur="1000" fill="hold"/>
                                        <p:tgtEl>
                                          <p:spTgt spid="9">
                                            <p:txEl>
                                              <p:pRg st="2" end="2"/>
                                            </p:txEl>
                                          </p:spTgt>
                                        </p:tgtEl>
                                        <p:attrNameLst>
                                          <p:attrName>ppt_y</p:attrName>
                                        </p:attrNameLst>
                                      </p:cBhvr>
                                      <p:tavLst>
                                        <p:tav tm="0">
                                          <p:val>
                                            <p:strVal val="#ppt_y+.1"/>
                                          </p:val>
                                        </p:tav>
                                        <p:tav tm="100000">
                                          <p:val>
                                            <p:strVal val="#ppt_y"/>
                                          </p:val>
                                        </p:tav>
                                      </p:tavLst>
                                    </p:anim>
                                  </p:childTnLst>
                                </p:cTn>
                              </p:par>
                              <p:par>
                                <p:cTn id="26" presetID="42" presetClass="entr" presetSubtype="0" fill="hold" grpId="0" nodeType="withEffect">
                                  <p:stCondLst>
                                    <p:cond delay="0"/>
                                  </p:stCondLst>
                                  <p:childTnLst>
                                    <p:set>
                                      <p:cBhvr>
                                        <p:cTn id="27" dur="1" fill="hold">
                                          <p:stCondLst>
                                            <p:cond delay="0"/>
                                          </p:stCondLst>
                                        </p:cTn>
                                        <p:tgtEl>
                                          <p:spTgt spid="9">
                                            <p:txEl>
                                              <p:pRg st="3" end="3"/>
                                            </p:txEl>
                                          </p:spTgt>
                                        </p:tgtEl>
                                        <p:attrNameLst>
                                          <p:attrName>style.visibility</p:attrName>
                                        </p:attrNameLst>
                                      </p:cBhvr>
                                      <p:to>
                                        <p:strVal val="visible"/>
                                      </p:to>
                                    </p:set>
                                    <p:animEffect transition="in" filter="fade">
                                      <p:cBhvr>
                                        <p:cTn id="28" dur="1000"/>
                                        <p:tgtEl>
                                          <p:spTgt spid="9">
                                            <p:txEl>
                                              <p:pRg st="3" end="3"/>
                                            </p:txEl>
                                          </p:spTgt>
                                        </p:tgtEl>
                                      </p:cBhvr>
                                    </p:animEffect>
                                    <p:anim calcmode="lin" valueType="num">
                                      <p:cBhvr>
                                        <p:cTn id="29" dur="1000" fill="hold"/>
                                        <p:tgtEl>
                                          <p:spTgt spid="9">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9">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840359" y="1182201"/>
            <a:ext cx="3759285" cy="5310674"/>
          </a:xfrm>
          <a:prstGeom prst="rect">
            <a:avLst/>
          </a:prstGeom>
        </p:spPr>
      </p:pic>
      <p:sp>
        <p:nvSpPr>
          <p:cNvPr id="5" name="Slide Number Placeholder 4"/>
          <p:cNvSpPr>
            <a:spLocks noGrp="1"/>
          </p:cNvSpPr>
          <p:nvPr>
            <p:ph type="sldNum" sz="quarter" idx="16"/>
          </p:nvPr>
        </p:nvSpPr>
        <p:spPr/>
        <p:txBody>
          <a:bodyPr/>
          <a:lstStyle/>
          <a:p>
            <a:fld id="{2F63C605-4FC6-46DE-BC90-871762EA3F52}" type="slidenum">
              <a:rPr lang="en-SG" smtClean="0"/>
              <a:pPr/>
              <a:t>5</a:t>
            </a:fld>
            <a:endParaRPr lang="en-SG" dirty="0"/>
          </a:p>
        </p:txBody>
      </p:sp>
      <p:sp>
        <p:nvSpPr>
          <p:cNvPr id="6" name="Footer Placeholder 7"/>
          <p:cNvSpPr>
            <a:spLocks noGrp="1"/>
          </p:cNvSpPr>
          <p:nvPr>
            <p:ph type="ftr" sz="quarter" idx="15"/>
          </p:nvPr>
        </p:nvSpPr>
        <p:spPr>
          <a:xfrm>
            <a:off x="7238446" y="6492875"/>
            <a:ext cx="3872141" cy="365125"/>
          </a:xfrm>
        </p:spPr>
        <p:txBody>
          <a:bodyPr/>
          <a:lstStyle/>
          <a:p>
            <a:pPr algn="l"/>
            <a:r>
              <a:rPr lang="en-SG" sz="1050" dirty="0"/>
              <a:t>© 2020 National University of Singapore. All Rights Reserved</a:t>
            </a:r>
            <a:endParaRPr lang="en-SG" sz="1400" dirty="0"/>
          </a:p>
        </p:txBody>
      </p:sp>
      <p:sp>
        <p:nvSpPr>
          <p:cNvPr id="9" name="Content Placeholder 2"/>
          <p:cNvSpPr>
            <a:spLocks noGrp="1"/>
          </p:cNvSpPr>
          <p:nvPr>
            <p:ph sz="quarter" idx="13"/>
          </p:nvPr>
        </p:nvSpPr>
        <p:spPr>
          <a:xfrm>
            <a:off x="4599646" y="1182207"/>
            <a:ext cx="7056442" cy="5310671"/>
          </a:xfrm>
        </p:spPr>
        <p:txBody>
          <a:bodyPr>
            <a:normAutofit/>
          </a:bodyPr>
          <a:lstStyle/>
          <a:p>
            <a:r>
              <a:rPr lang="en-AU" sz="3200" dirty="0"/>
              <a:t>One or more deliverables of assessments and workshops are (to be) completed during your modular courses.</a:t>
            </a:r>
          </a:p>
        </p:txBody>
      </p:sp>
      <p:sp>
        <p:nvSpPr>
          <p:cNvPr id="12" name="Title 1"/>
          <p:cNvSpPr>
            <a:spLocks noGrp="1"/>
          </p:cNvSpPr>
          <p:nvPr>
            <p:ph type="title"/>
          </p:nvPr>
        </p:nvSpPr>
        <p:spPr>
          <a:xfrm>
            <a:off x="838203" y="250833"/>
            <a:ext cx="8800551" cy="545561"/>
          </a:xfrm>
        </p:spPr>
        <p:txBody>
          <a:bodyPr>
            <a:normAutofit fontScale="90000"/>
          </a:bodyPr>
          <a:lstStyle/>
          <a:p>
            <a:r>
              <a:rPr lang="en-SG" dirty="0"/>
              <a:t>Practice Module : In-class assessment(s) &amp; workshop(s)</a:t>
            </a:r>
          </a:p>
        </p:txBody>
      </p:sp>
    </p:spTree>
    <p:extLst>
      <p:ext uri="{BB962C8B-B14F-4D97-AF65-F5344CB8AC3E}">
        <p14:creationId xmlns:p14="http://schemas.microsoft.com/office/powerpoint/2010/main" val="241079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9">
                                            <p:txEl>
                                              <p:pRg st="0" end="0"/>
                                            </p:txEl>
                                          </p:spTgt>
                                        </p:tgtEl>
                                        <p:attrNameLst>
                                          <p:attrName>style.visibility</p:attrName>
                                        </p:attrNameLst>
                                      </p:cBhvr>
                                      <p:to>
                                        <p:strVal val="visible"/>
                                      </p:to>
                                    </p:set>
                                    <p:animEffect transition="in" filter="fade">
                                      <p:cBhvr>
                                        <p:cTn id="13" dur="1000"/>
                                        <p:tgtEl>
                                          <p:spTgt spid="9">
                                            <p:txEl>
                                              <p:pRg st="0" end="0"/>
                                            </p:txEl>
                                          </p:spTgt>
                                        </p:tgtEl>
                                      </p:cBhvr>
                                    </p:animEffect>
                                    <p:anim calcmode="lin" valueType="num">
                                      <p:cBhvr>
                                        <p:cTn id="14" dur="10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838200" y="1182207"/>
            <a:ext cx="11067854" cy="5675797"/>
          </a:xfrm>
        </p:spPr>
        <p:txBody>
          <a:bodyPr>
            <a:normAutofit fontScale="70000" lnSpcReduction="20000"/>
          </a:bodyPr>
          <a:lstStyle/>
          <a:p>
            <a:pPr marL="0" indent="0">
              <a:buNone/>
            </a:pPr>
            <a:r>
              <a:rPr lang="en-SG" sz="4000" dirty="0">
                <a:solidFill>
                  <a:schemeClr val="accent4"/>
                </a:solidFill>
              </a:rPr>
              <a:t>[ Group Project ] </a:t>
            </a:r>
            <a:r>
              <a:rPr lang="en-SG" sz="4000" dirty="0">
                <a:solidFill>
                  <a:schemeClr val="accent2"/>
                </a:solidFill>
              </a:rPr>
              <a:t>What are the requirements?</a:t>
            </a:r>
            <a:r>
              <a:rPr lang="en-SG" sz="4000" dirty="0"/>
              <a:t> </a:t>
            </a:r>
          </a:p>
          <a:p>
            <a:r>
              <a:rPr lang="en-SG" b="0" dirty="0"/>
              <a:t>Form a project team of </a:t>
            </a:r>
            <a:r>
              <a:rPr lang="en-SG" dirty="0"/>
              <a:t>2 - 4</a:t>
            </a:r>
            <a:r>
              <a:rPr lang="en-SG" b="0" dirty="0"/>
              <a:t> members, appoint a team leader.</a:t>
            </a:r>
          </a:p>
          <a:p>
            <a:r>
              <a:rPr lang="en-SG" b="0" dirty="0"/>
              <a:t>Identify a relevant business/research problem in the domain of </a:t>
            </a:r>
            <a:r>
              <a:rPr lang="en-SG" dirty="0"/>
              <a:t>knowledge discovery, hybrid machine reasoning, recommendation or optimization</a:t>
            </a:r>
            <a:r>
              <a:rPr lang="en-SG" b="0" dirty="0"/>
              <a:t>. Propose, design and create an </a:t>
            </a:r>
            <a:r>
              <a:rPr lang="en-SG" dirty="0"/>
              <a:t>intelligent reasoning </a:t>
            </a:r>
            <a:r>
              <a:rPr lang="en-SG" b="0" dirty="0"/>
              <a:t>system for the business need/problem.</a:t>
            </a:r>
            <a:r>
              <a:rPr lang="en-SG" b="0" dirty="0">
                <a:solidFill>
                  <a:schemeClr val="accent1"/>
                </a:solidFill>
              </a:rPr>
              <a:t> </a:t>
            </a:r>
          </a:p>
          <a:p>
            <a:r>
              <a:rPr lang="en-SG" b="0" dirty="0"/>
              <a:t>The proposed project must develop, integrate, and demonstrate any </a:t>
            </a:r>
            <a:r>
              <a:rPr lang="en-SG" dirty="0"/>
              <a:t>three</a:t>
            </a:r>
            <a:r>
              <a:rPr lang="en-SG" b="0" dirty="0"/>
              <a:t> or more aspects out of following </a:t>
            </a:r>
            <a:r>
              <a:rPr lang="en-SG" dirty="0"/>
              <a:t>four</a:t>
            </a:r>
            <a:r>
              <a:rPr lang="en-SG" b="0" dirty="0"/>
              <a:t> technique groups: </a:t>
            </a:r>
          </a:p>
          <a:p>
            <a:pPr lvl="1"/>
            <a:r>
              <a:rPr lang="en-US" dirty="0"/>
              <a:t>Decision automation: Business rules &amp; process </a:t>
            </a:r>
            <a:r>
              <a:rPr lang="en-SG" b="1" dirty="0">
                <a:solidFill>
                  <a:schemeClr val="accent2"/>
                </a:solidFill>
              </a:rPr>
              <a:t>OR</a:t>
            </a:r>
            <a:r>
              <a:rPr lang="en-US" dirty="0"/>
              <a:t> Knowledge based reasoning techniques </a:t>
            </a:r>
          </a:p>
          <a:p>
            <a:pPr lvl="1"/>
            <a:r>
              <a:rPr lang="en-US" dirty="0"/>
              <a:t>Business resource optimization: Informed search </a:t>
            </a:r>
            <a:r>
              <a:rPr lang="en-SG" b="1" dirty="0">
                <a:solidFill>
                  <a:schemeClr val="accent2"/>
                </a:solidFill>
              </a:rPr>
              <a:t>OR</a:t>
            </a:r>
            <a:r>
              <a:rPr lang="en-US" dirty="0"/>
              <a:t> Evolutionary computing techniques</a:t>
            </a:r>
          </a:p>
          <a:p>
            <a:pPr lvl="1"/>
            <a:r>
              <a:rPr lang="en-US" dirty="0"/>
              <a:t>Knowledge discovery &amp; data mining techniques, e.g. recommendation; diagnosis; etc.</a:t>
            </a:r>
          </a:p>
          <a:p>
            <a:pPr lvl="1"/>
            <a:r>
              <a:rPr lang="en-US" dirty="0"/>
              <a:t>System designed with cognitive techniques or tools, </a:t>
            </a:r>
            <a:r>
              <a:rPr lang="en-SG" dirty="0"/>
              <a:t>e.g. components of knowledge base: knowledge graph, frame systems, user-interface supporting human mode of communication like natural language, chat-bot, etc.</a:t>
            </a:r>
            <a:r>
              <a:rPr lang="en-US" dirty="0"/>
              <a:t> </a:t>
            </a:r>
            <a:endParaRPr lang="en-SG" dirty="0"/>
          </a:p>
          <a:p>
            <a:pPr marL="0" lvl="0" indent="0">
              <a:buNone/>
            </a:pPr>
            <a:r>
              <a:rPr lang="en-SG" sz="1700" b="0" dirty="0">
                <a:solidFill>
                  <a:schemeClr val="accent1"/>
                </a:solidFill>
              </a:rPr>
              <a:t>Resulting software/hardware system should have </a:t>
            </a:r>
            <a:r>
              <a:rPr lang="en-SG" sz="1700" dirty="0">
                <a:solidFill>
                  <a:schemeClr val="accent4"/>
                </a:solidFill>
              </a:rPr>
              <a:t>user interfaces</a:t>
            </a:r>
            <a:r>
              <a:rPr lang="en-SG" sz="1700" b="0" dirty="0">
                <a:solidFill>
                  <a:schemeClr val="accent1"/>
                </a:solidFill>
              </a:rPr>
              <a:t>, results interpretation and visualization where deemed necessary. To minimize “reinventing the wheels”, the delivered system is encouraged to adopt existing </a:t>
            </a:r>
            <a:r>
              <a:rPr lang="en-SG" sz="1700" dirty="0">
                <a:solidFill>
                  <a:schemeClr val="accent4"/>
                </a:solidFill>
              </a:rPr>
              <a:t>open source sub-modules and/or application programming interfaces APIs</a:t>
            </a:r>
            <a:r>
              <a:rPr lang="en-SG" sz="1700" b="0" dirty="0">
                <a:solidFill>
                  <a:schemeClr val="accent1"/>
                </a:solidFill>
              </a:rPr>
              <a:t>, but the system must also work as a </a:t>
            </a:r>
            <a:r>
              <a:rPr lang="en-SG" sz="1700" dirty="0">
                <a:solidFill>
                  <a:schemeClr val="accent4"/>
                </a:solidFill>
              </a:rPr>
              <a:t>standalone</a:t>
            </a:r>
            <a:r>
              <a:rPr lang="en-SG" sz="1700" b="0" dirty="0">
                <a:solidFill>
                  <a:schemeClr val="accent1"/>
                </a:solidFill>
              </a:rPr>
              <a:t> application when </a:t>
            </a:r>
            <a:r>
              <a:rPr lang="en-SG" sz="1700" dirty="0">
                <a:solidFill>
                  <a:schemeClr val="accent4"/>
                </a:solidFill>
              </a:rPr>
              <a:t>internet is inaccessible</a:t>
            </a:r>
            <a:r>
              <a:rPr lang="en-SG" sz="1700" b="0" dirty="0">
                <a:solidFill>
                  <a:schemeClr val="accent1"/>
                </a:solidFill>
              </a:rPr>
              <a:t>. Teams can explore other relevant technologies to extend the system/solution for more effective business problem solving, which can be considered for </a:t>
            </a:r>
            <a:r>
              <a:rPr lang="en-SG" sz="1700" dirty="0">
                <a:solidFill>
                  <a:schemeClr val="accent4"/>
                </a:solidFill>
              </a:rPr>
              <a:t>value-added</a:t>
            </a:r>
            <a:r>
              <a:rPr lang="en-SG" sz="1700" b="0" dirty="0">
                <a:solidFill>
                  <a:schemeClr val="accent1"/>
                </a:solidFill>
              </a:rPr>
              <a:t> marks. Teams must demonstrate (</a:t>
            </a:r>
            <a:r>
              <a:rPr lang="en-SG" sz="1700" dirty="0">
                <a:solidFill>
                  <a:schemeClr val="accent4"/>
                </a:solidFill>
              </a:rPr>
              <a:t>write in report</a:t>
            </a:r>
            <a:r>
              <a:rPr lang="en-SG" sz="1700" b="0" dirty="0">
                <a:solidFill>
                  <a:schemeClr val="accent1"/>
                </a:solidFill>
              </a:rPr>
              <a:t>) their ability to apply and practice the knowledge, techniques and skills they have learnt from the courses.</a:t>
            </a:r>
            <a:endParaRPr lang="en-GB" sz="1700" b="0" dirty="0">
              <a:solidFill>
                <a:schemeClr val="accent1"/>
              </a:solidFill>
            </a:endParaRPr>
          </a:p>
        </p:txBody>
      </p:sp>
      <p:sp>
        <p:nvSpPr>
          <p:cNvPr id="4" name="Footer Placeholder 3"/>
          <p:cNvSpPr>
            <a:spLocks noGrp="1"/>
          </p:cNvSpPr>
          <p:nvPr>
            <p:ph type="ftr" sz="quarter" idx="15"/>
          </p:nvPr>
        </p:nvSpPr>
        <p:spPr/>
        <p:txBody>
          <a:bodyPr/>
          <a:lstStyle/>
          <a:p>
            <a:pPr algn="l"/>
            <a:r>
              <a:rPr lang="en-SG" sz="1000" dirty="0"/>
              <a:t>© 2019 National University of Singapore. All Rights Reserved</a:t>
            </a:r>
            <a:endParaRPr lang="en-SG" dirty="0"/>
          </a:p>
        </p:txBody>
      </p:sp>
      <p:sp>
        <p:nvSpPr>
          <p:cNvPr id="5" name="Slide Number Placeholder 4"/>
          <p:cNvSpPr>
            <a:spLocks noGrp="1"/>
          </p:cNvSpPr>
          <p:nvPr>
            <p:ph type="sldNum" sz="quarter" idx="16"/>
          </p:nvPr>
        </p:nvSpPr>
        <p:spPr/>
        <p:txBody>
          <a:bodyPr/>
          <a:lstStyle/>
          <a:p>
            <a:fld id="{2F63C605-4FC6-46DE-BC90-871762EA3F52}" type="slidenum">
              <a:rPr lang="en-SG" smtClean="0"/>
              <a:pPr/>
              <a:t>6</a:t>
            </a:fld>
            <a:endParaRPr lang="en-SG" dirty="0"/>
          </a:p>
        </p:txBody>
      </p:sp>
      <p:sp>
        <p:nvSpPr>
          <p:cNvPr id="8" name="Title 2"/>
          <p:cNvSpPr>
            <a:spLocks noGrp="1"/>
          </p:cNvSpPr>
          <p:nvPr>
            <p:ph type="title"/>
          </p:nvPr>
        </p:nvSpPr>
        <p:spPr>
          <a:xfrm>
            <a:off x="838203" y="250833"/>
            <a:ext cx="8800551" cy="545561"/>
          </a:xfrm>
        </p:spPr>
        <p:txBody>
          <a:bodyPr>
            <a:noAutofit/>
          </a:bodyPr>
          <a:lstStyle/>
          <a:p>
            <a:pPr>
              <a:lnSpc>
                <a:spcPct val="130000"/>
              </a:lnSpc>
            </a:pPr>
            <a:r>
              <a:rPr lang="en-SG" dirty="0"/>
              <a:t>Practice Module : MVP Project</a:t>
            </a:r>
            <a:endParaRPr lang="en-SG" cap="all" dirty="0"/>
          </a:p>
        </p:txBody>
      </p:sp>
    </p:spTree>
    <p:extLst>
      <p:ext uri="{BB962C8B-B14F-4D97-AF65-F5344CB8AC3E}">
        <p14:creationId xmlns:p14="http://schemas.microsoft.com/office/powerpoint/2010/main" val="1763327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anim calcmode="lin" valueType="num">
                                      <p:cBhvr>
                                        <p:cTn id="13"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1000"/>
                                        <p:tgtEl>
                                          <p:spTgt spid="3">
                                            <p:txEl>
                                              <p:pRg st="2" end="2"/>
                                            </p:txEl>
                                          </p:spTgt>
                                        </p:tgtEl>
                                      </p:cBhvr>
                                    </p:animEffect>
                                    <p:anim calcmode="lin" valueType="num">
                                      <p:cBhvr>
                                        <p:cTn id="1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2" end="2"/>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1000"/>
                                        <p:tgtEl>
                                          <p:spTgt spid="3">
                                            <p:txEl>
                                              <p:pRg st="3" end="3"/>
                                            </p:txEl>
                                          </p:spTgt>
                                        </p:tgtEl>
                                      </p:cBhvr>
                                    </p:animEffect>
                                    <p:anim calcmode="lin" valueType="num">
                                      <p:cBhvr>
                                        <p:cTn id="23"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4" dur="1000" fill="hold"/>
                                        <p:tgtEl>
                                          <p:spTgt spid="3">
                                            <p:txEl>
                                              <p:pRg st="3" end="3"/>
                                            </p:txEl>
                                          </p:spTgt>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1000"/>
                                        <p:tgtEl>
                                          <p:spTgt spid="3">
                                            <p:txEl>
                                              <p:pRg st="4" end="4"/>
                                            </p:txEl>
                                          </p:spTgt>
                                        </p:tgtEl>
                                      </p:cBhvr>
                                    </p:animEffect>
                                    <p:anim calcmode="lin" valueType="num">
                                      <p:cBhvr>
                                        <p:cTn id="28"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9" dur="1000" fill="hold"/>
                                        <p:tgtEl>
                                          <p:spTgt spid="3">
                                            <p:txEl>
                                              <p:pRg st="4" end="4"/>
                                            </p:txEl>
                                          </p:spTgt>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1000"/>
                                        <p:tgtEl>
                                          <p:spTgt spid="3">
                                            <p:txEl>
                                              <p:pRg st="5" end="5"/>
                                            </p:txEl>
                                          </p:spTgt>
                                        </p:tgtEl>
                                      </p:cBhvr>
                                    </p:animEffect>
                                    <p:anim calcmode="lin" valueType="num">
                                      <p:cBhvr>
                                        <p:cTn id="3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4" dur="1000" fill="hold"/>
                                        <p:tgtEl>
                                          <p:spTgt spid="3">
                                            <p:txEl>
                                              <p:pRg st="5" end="5"/>
                                            </p:txEl>
                                          </p:spTgt>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fade">
                                      <p:cBhvr>
                                        <p:cTn id="37" dur="1000"/>
                                        <p:tgtEl>
                                          <p:spTgt spid="3">
                                            <p:txEl>
                                              <p:pRg st="7" end="7"/>
                                            </p:txEl>
                                          </p:spTgt>
                                        </p:tgtEl>
                                      </p:cBhvr>
                                    </p:animEffect>
                                    <p:anim calcmode="lin" valueType="num">
                                      <p:cBhvr>
                                        <p:cTn id="38"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39" dur="1000" fill="hold"/>
                                        <p:tgtEl>
                                          <p:spTgt spid="3">
                                            <p:txEl>
                                              <p:pRg st="7" end="7"/>
                                            </p:txEl>
                                          </p:spTgt>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0"/>
                                  </p:stCondLst>
                                  <p:childTnLst>
                                    <p:set>
                                      <p:cBhvr>
                                        <p:cTn id="41" dur="1" fill="hold">
                                          <p:stCondLst>
                                            <p:cond delay="0"/>
                                          </p:stCondLst>
                                        </p:cTn>
                                        <p:tgtEl>
                                          <p:spTgt spid="3">
                                            <p:txEl>
                                              <p:pRg st="6" end="6"/>
                                            </p:txEl>
                                          </p:spTgt>
                                        </p:tgtEl>
                                        <p:attrNameLst>
                                          <p:attrName>style.visibility</p:attrName>
                                        </p:attrNameLst>
                                      </p:cBhvr>
                                      <p:to>
                                        <p:strVal val="visible"/>
                                      </p:to>
                                    </p:set>
                                    <p:animEffect transition="in" filter="fade">
                                      <p:cBhvr>
                                        <p:cTn id="42" dur="1000"/>
                                        <p:tgtEl>
                                          <p:spTgt spid="3">
                                            <p:txEl>
                                              <p:pRg st="6" end="6"/>
                                            </p:txEl>
                                          </p:spTgt>
                                        </p:tgtEl>
                                      </p:cBhvr>
                                    </p:animEffect>
                                    <p:anim calcmode="lin" valueType="num">
                                      <p:cBhvr>
                                        <p:cTn id="43"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6" end="6"/>
                                            </p:txEl>
                                          </p:spTgt>
                                        </p:tgtEl>
                                        <p:attrNameLst>
                                          <p:attrName>ppt_y</p:attrName>
                                        </p:attrNameLst>
                                      </p:cBhvr>
                                      <p:tavLst>
                                        <p:tav tm="0">
                                          <p:val>
                                            <p:strVal val="#ppt_y+.1"/>
                                          </p:val>
                                        </p:tav>
                                        <p:tav tm="100000">
                                          <p:val>
                                            <p:strVal val="#ppt_y"/>
                                          </p:val>
                                        </p:tav>
                                      </p:tavLst>
                                    </p:anim>
                                  </p:childTnLst>
                                </p:cTn>
                              </p:par>
                              <p:par>
                                <p:cTn id="45" presetID="42" presetClass="entr" presetSubtype="0" fill="hold" nodeType="with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1000"/>
                                        <p:tgtEl>
                                          <p:spTgt spid="3">
                                            <p:txEl>
                                              <p:pRg st="8" end="8"/>
                                            </p:txEl>
                                          </p:spTgt>
                                        </p:tgtEl>
                                      </p:cBhvr>
                                    </p:animEffect>
                                    <p:anim calcmode="lin" valueType="num">
                                      <p:cBhvr>
                                        <p:cTn id="48"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49" dur="10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altLang="zh-CN" dirty="0"/>
              <a:t>What are Cognitive Systems?</a:t>
            </a:r>
            <a:endParaRPr lang="en-SG" dirty="0"/>
          </a:p>
        </p:txBody>
      </p:sp>
      <p:sp>
        <p:nvSpPr>
          <p:cNvPr id="3" name="Content Placeholder 2"/>
          <p:cNvSpPr>
            <a:spLocks noGrp="1"/>
          </p:cNvSpPr>
          <p:nvPr>
            <p:ph sz="quarter" idx="13"/>
          </p:nvPr>
        </p:nvSpPr>
        <p:spPr/>
        <p:txBody>
          <a:bodyPr/>
          <a:lstStyle/>
          <a:p>
            <a:r>
              <a:rPr lang="en-SG" b="0" dirty="0"/>
              <a:t>Systems that exhibit </a:t>
            </a:r>
            <a:r>
              <a:rPr lang="en-SG" dirty="0"/>
              <a:t>human-like </a:t>
            </a:r>
            <a:r>
              <a:rPr lang="en-SG" b="0" dirty="0"/>
              <a:t>intelligence through processes like </a:t>
            </a:r>
            <a:r>
              <a:rPr lang="en-SG" dirty="0"/>
              <a:t>learning</a:t>
            </a:r>
            <a:r>
              <a:rPr lang="en-SG" b="0" dirty="0"/>
              <a:t>, </a:t>
            </a:r>
            <a:r>
              <a:rPr lang="en-SG" dirty="0"/>
              <a:t>reasoning</a:t>
            </a:r>
            <a:r>
              <a:rPr lang="en-SG" b="0" dirty="0"/>
              <a:t>, and </a:t>
            </a:r>
            <a:r>
              <a:rPr lang="en-SG" dirty="0"/>
              <a:t>memory</a:t>
            </a:r>
          </a:p>
        </p:txBody>
      </p:sp>
      <p:sp>
        <p:nvSpPr>
          <p:cNvPr id="4" name="Footer Placeholder 3"/>
          <p:cNvSpPr>
            <a:spLocks noGrp="1"/>
          </p:cNvSpPr>
          <p:nvPr>
            <p:ph type="ftr" sz="quarter" idx="15"/>
          </p:nvPr>
        </p:nvSpPr>
        <p:spPr/>
        <p:txBody>
          <a:bodyPr/>
          <a:lstStyle/>
          <a:p>
            <a:pPr algn="l"/>
            <a:r>
              <a:rPr lang="en-SG" sz="1000"/>
              <a:t>© 2020 National University of Singapore. All Rights Reserved</a:t>
            </a:r>
            <a:endParaRPr lang="en-SG" dirty="0"/>
          </a:p>
        </p:txBody>
      </p:sp>
      <p:sp>
        <p:nvSpPr>
          <p:cNvPr id="5" name="Slide Number Placeholder 4"/>
          <p:cNvSpPr>
            <a:spLocks noGrp="1"/>
          </p:cNvSpPr>
          <p:nvPr>
            <p:ph type="sldNum" sz="quarter" idx="16"/>
          </p:nvPr>
        </p:nvSpPr>
        <p:spPr/>
        <p:txBody>
          <a:bodyPr/>
          <a:lstStyle/>
          <a:p>
            <a:fld id="{2F63C605-4FC6-46DE-BC90-871762EA3F52}" type="slidenum">
              <a:rPr lang="en-SG" smtClean="0"/>
              <a:pPr/>
              <a:t>7</a:t>
            </a:fld>
            <a:endParaRPr lang="en-SG" dirty="0"/>
          </a:p>
        </p:txBody>
      </p:sp>
      <p:pic>
        <p:nvPicPr>
          <p:cNvPr id="6" name="Picture 5"/>
          <p:cNvPicPr>
            <a:picLocks noChangeAspect="1"/>
          </p:cNvPicPr>
          <p:nvPr/>
        </p:nvPicPr>
        <p:blipFill>
          <a:blip r:embed="rId2"/>
          <a:stretch>
            <a:fillRect/>
          </a:stretch>
        </p:blipFill>
        <p:spPr>
          <a:xfrm>
            <a:off x="2589987" y="2473887"/>
            <a:ext cx="5719762" cy="3577584"/>
          </a:xfrm>
          <a:prstGeom prst="rect">
            <a:avLst/>
          </a:prstGeom>
        </p:spPr>
      </p:pic>
    </p:spTree>
    <p:extLst>
      <p:ext uri="{BB962C8B-B14F-4D97-AF65-F5344CB8AC3E}">
        <p14:creationId xmlns:p14="http://schemas.microsoft.com/office/powerpoint/2010/main" val="8134680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altLang="zh-CN" dirty="0"/>
              <a:t>Cognitive Systems Application Areas</a:t>
            </a:r>
            <a:endParaRPr lang="en-SG" dirty="0"/>
          </a:p>
        </p:txBody>
      </p:sp>
      <p:sp>
        <p:nvSpPr>
          <p:cNvPr id="3" name="Content Placeholder 2"/>
          <p:cNvSpPr>
            <a:spLocks noGrp="1"/>
          </p:cNvSpPr>
          <p:nvPr>
            <p:ph sz="quarter" idx="13"/>
          </p:nvPr>
        </p:nvSpPr>
        <p:spPr/>
        <p:txBody>
          <a:bodyPr>
            <a:normAutofit fontScale="92500" lnSpcReduction="20000"/>
          </a:bodyPr>
          <a:lstStyle/>
          <a:p>
            <a:r>
              <a:rPr lang="en-SG" dirty="0"/>
              <a:t>Product </a:t>
            </a:r>
            <a:r>
              <a:rPr lang="en-SG" b="0" dirty="0"/>
              <a:t>applications embed cognitive technologies in a product or service providing customer benefits like ease of use, simplicity, or automation.</a:t>
            </a:r>
          </a:p>
          <a:p>
            <a:r>
              <a:rPr lang="en-SG" dirty="0"/>
              <a:t>Process </a:t>
            </a:r>
            <a:r>
              <a:rPr lang="en-SG" b="0" dirty="0"/>
              <a:t>applications embed the technology in an organization's workflow automating some tasks to get things done faster, better, cheaper, or some combination.</a:t>
            </a:r>
          </a:p>
          <a:p>
            <a:r>
              <a:rPr lang="en-SG" dirty="0"/>
              <a:t>Insight </a:t>
            </a:r>
            <a:r>
              <a:rPr lang="en-SG" b="0" dirty="0"/>
              <a:t>applications use advanced analytic capabilities and machine learning to uncover insights to make better operational and strategic decisions based on large amounts of data</a:t>
            </a:r>
          </a:p>
          <a:p>
            <a:endParaRPr lang="en-SG" dirty="0"/>
          </a:p>
        </p:txBody>
      </p:sp>
      <p:sp>
        <p:nvSpPr>
          <p:cNvPr id="4" name="Footer Placeholder 3"/>
          <p:cNvSpPr>
            <a:spLocks noGrp="1"/>
          </p:cNvSpPr>
          <p:nvPr>
            <p:ph type="ftr" sz="quarter" idx="15"/>
          </p:nvPr>
        </p:nvSpPr>
        <p:spPr/>
        <p:txBody>
          <a:bodyPr/>
          <a:lstStyle/>
          <a:p>
            <a:pPr algn="l"/>
            <a:r>
              <a:rPr lang="en-SG" sz="1000"/>
              <a:t>© 2020 National University of Singapore. All Rights Reserved</a:t>
            </a:r>
            <a:endParaRPr lang="en-SG" dirty="0"/>
          </a:p>
        </p:txBody>
      </p:sp>
      <p:sp>
        <p:nvSpPr>
          <p:cNvPr id="5" name="Slide Number Placeholder 4"/>
          <p:cNvSpPr>
            <a:spLocks noGrp="1"/>
          </p:cNvSpPr>
          <p:nvPr>
            <p:ph type="sldNum" sz="quarter" idx="16"/>
          </p:nvPr>
        </p:nvSpPr>
        <p:spPr/>
        <p:txBody>
          <a:bodyPr/>
          <a:lstStyle/>
          <a:p>
            <a:fld id="{2F63C605-4FC6-46DE-BC90-871762EA3F52}" type="slidenum">
              <a:rPr lang="en-SG" smtClean="0"/>
              <a:pPr/>
              <a:t>8</a:t>
            </a:fld>
            <a:endParaRPr lang="en-SG" dirty="0"/>
          </a:p>
        </p:txBody>
      </p:sp>
    </p:spTree>
    <p:extLst>
      <p:ext uri="{BB962C8B-B14F-4D97-AF65-F5344CB8AC3E}">
        <p14:creationId xmlns:p14="http://schemas.microsoft.com/office/powerpoint/2010/main" val="30568634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838200" y="1793550"/>
            <a:ext cx="11067854" cy="4651375"/>
          </a:xfrm>
        </p:spPr>
        <p:txBody>
          <a:bodyPr>
            <a:normAutofit fontScale="40000" lnSpcReduction="20000"/>
          </a:bodyPr>
          <a:lstStyle/>
          <a:p>
            <a:r>
              <a:rPr lang="en-SG" sz="3200" b="0" dirty="0">
                <a:solidFill>
                  <a:schemeClr val="accent2"/>
                </a:solidFill>
              </a:rPr>
              <a:t>Children Development Monitor / Milestone Tracker </a:t>
            </a:r>
            <a:r>
              <a:rPr lang="en-SG" sz="3200" b="0" dirty="0">
                <a:solidFill>
                  <a:schemeClr val="accent2"/>
                </a:solidFill>
                <a:hlinkClick r:id="rId3">
                  <a:extLst>
                    <a:ext uri="{A12FA001-AC4F-418D-AE19-62706E023703}">
                      <ahyp:hlinkClr xmlns:ahyp="http://schemas.microsoft.com/office/drawing/2018/hyperlinkcolor" val="tx"/>
                    </a:ext>
                  </a:extLst>
                </a:hlinkClick>
              </a:rPr>
              <a:t>https://www.cdc.gov/ncbddd/actearly/index.html</a:t>
            </a:r>
            <a:endParaRPr lang="en-SG" sz="3200" b="0" dirty="0">
              <a:solidFill>
                <a:schemeClr val="accent2"/>
              </a:solidFill>
            </a:endParaRPr>
          </a:p>
          <a:p>
            <a:r>
              <a:rPr lang="en-SG" sz="3200" b="0" dirty="0">
                <a:solidFill>
                  <a:schemeClr val="accent2"/>
                </a:solidFill>
              </a:rPr>
              <a:t>Augmented Reality: Evidence-based tools to help you teach social-emotional skills to students with autism or ADHD </a:t>
            </a:r>
            <a:r>
              <a:rPr lang="en-GB" sz="3200" b="0" dirty="0">
                <a:solidFill>
                  <a:schemeClr val="accent2"/>
                </a:solidFill>
                <a:hlinkClick r:id="rId4">
                  <a:extLst>
                    <a:ext uri="{A12FA001-AC4F-418D-AE19-62706E023703}">
                      <ahyp:hlinkClr xmlns:ahyp="http://schemas.microsoft.com/office/drawing/2018/hyperlinkcolor" val="tx"/>
                    </a:ext>
                  </a:extLst>
                </a:hlinkClick>
              </a:rPr>
              <a:t>http://www.brain-power.com/</a:t>
            </a:r>
            <a:endParaRPr lang="en-US" sz="3200" b="0" dirty="0">
              <a:solidFill>
                <a:schemeClr val="accent2"/>
              </a:solidFill>
            </a:endParaRPr>
          </a:p>
          <a:p>
            <a:r>
              <a:rPr lang="en-GB" sz="3200" b="0" dirty="0">
                <a:solidFill>
                  <a:schemeClr val="accent2"/>
                </a:solidFill>
              </a:rPr>
              <a:t>Dynamic Book Order Handling System </a:t>
            </a:r>
            <a:r>
              <a:rPr lang="en-GB" sz="3200" b="0" dirty="0">
                <a:solidFill>
                  <a:schemeClr val="accent2"/>
                </a:solidFill>
                <a:hlinkClick r:id="rId5">
                  <a:extLst>
                    <a:ext uri="{A12FA001-AC4F-418D-AE19-62706E023703}">
                      <ahyp:hlinkClr xmlns:ahyp="http://schemas.microsoft.com/office/drawing/2018/hyperlinkcolor" val="tx"/>
                    </a:ext>
                  </a:extLst>
                </a:hlinkClick>
              </a:rPr>
              <a:t>https://github.com/IRS-MR/IRS-MR-2019-01-19-IS1PT-GRP-X-Men-Online_Order_Management_System</a:t>
            </a:r>
            <a:endParaRPr lang="en-GB" sz="3200" b="0" dirty="0">
              <a:solidFill>
                <a:schemeClr val="accent2"/>
              </a:solidFill>
            </a:endParaRPr>
          </a:p>
          <a:p>
            <a:r>
              <a:rPr lang="en-GB" sz="3200" b="0" dirty="0">
                <a:solidFill>
                  <a:schemeClr val="accent2"/>
                </a:solidFill>
              </a:rPr>
              <a:t>Query Answering Information Retrieval Chat-Bot </a:t>
            </a:r>
            <a:r>
              <a:rPr lang="en-GB" sz="3200" b="0" dirty="0">
                <a:solidFill>
                  <a:schemeClr val="accent2"/>
                </a:solidFill>
                <a:hlinkClick r:id="rId6">
                  <a:extLst>
                    <a:ext uri="{A12FA001-AC4F-418D-AE19-62706E023703}">
                      <ahyp:hlinkClr xmlns:ahyp="http://schemas.microsoft.com/office/drawing/2018/hyperlinkcolor" val="tx"/>
                    </a:ext>
                  </a:extLst>
                </a:hlinkClick>
              </a:rPr>
              <a:t>https://github.com/IRS-CGS/IRS-CS-2019-04-27-IS1PT-GRP-ISSChatBot</a:t>
            </a:r>
            <a:endParaRPr lang="en-GB" sz="3200" b="0" dirty="0">
              <a:solidFill>
                <a:schemeClr val="accent2"/>
              </a:solidFill>
            </a:endParaRPr>
          </a:p>
          <a:p>
            <a:r>
              <a:rPr lang="en-GB" sz="3200" b="0" dirty="0">
                <a:solidFill>
                  <a:schemeClr val="accent2"/>
                </a:solidFill>
              </a:rPr>
              <a:t>Algorithmic Trading System (ATS) for Crude Palm Oil Futures </a:t>
            </a:r>
            <a:r>
              <a:rPr lang="en-GB" sz="3200" b="0" dirty="0">
                <a:solidFill>
                  <a:schemeClr val="accent2"/>
                </a:solidFill>
                <a:hlinkClick r:id="rId7">
                  <a:extLst>
                    <a:ext uri="{A12FA001-AC4F-418D-AE19-62706E023703}">
                      <ahyp:hlinkClr xmlns:ahyp="http://schemas.microsoft.com/office/drawing/2018/hyperlinkcolor" val="tx"/>
                    </a:ext>
                  </a:extLst>
                </a:hlinkClick>
              </a:rPr>
              <a:t>https://github.com/IRS-PM/Workshop-Project-Submission-Template-Trading</a:t>
            </a:r>
            <a:endParaRPr lang="en-GB" sz="3200" b="0" dirty="0">
              <a:solidFill>
                <a:schemeClr val="accent2"/>
              </a:solidFill>
            </a:endParaRPr>
          </a:p>
          <a:p>
            <a:r>
              <a:rPr lang="en-GB" sz="3200" b="0" dirty="0">
                <a:solidFill>
                  <a:schemeClr val="accent2"/>
                </a:solidFill>
              </a:rPr>
              <a:t>IT Project Release Optimizer </a:t>
            </a:r>
            <a:r>
              <a:rPr lang="en-GB" sz="3200" b="0" dirty="0">
                <a:solidFill>
                  <a:schemeClr val="accent2"/>
                </a:solidFill>
                <a:hlinkClick r:id="rId8">
                  <a:extLst>
                    <a:ext uri="{A12FA001-AC4F-418D-AE19-62706E023703}">
                      <ahyp:hlinkClr xmlns:ahyp="http://schemas.microsoft.com/office/drawing/2018/hyperlinkcolor" val="tx"/>
                    </a:ext>
                  </a:extLst>
                </a:hlinkClick>
              </a:rPr>
              <a:t>https://github.com/IRS-PM/Workshop-Project-Submission-Template-GA-Optimizer</a:t>
            </a:r>
            <a:endParaRPr lang="en-GB" sz="3200" b="0" dirty="0">
              <a:solidFill>
                <a:schemeClr val="accent2"/>
              </a:solidFill>
            </a:endParaRPr>
          </a:p>
          <a:p>
            <a:r>
              <a:rPr lang="en-SG" sz="3200" b="0" dirty="0">
                <a:solidFill>
                  <a:schemeClr val="accent2"/>
                </a:solidFill>
              </a:rPr>
              <a:t>IBM Watson</a:t>
            </a:r>
            <a:r>
              <a:rPr lang="en-SG" sz="3200" baseline="30000" dirty="0">
                <a:solidFill>
                  <a:schemeClr val="accent2"/>
                </a:solidFill>
              </a:rPr>
              <a:t>®</a:t>
            </a:r>
            <a:r>
              <a:rPr lang="en-SG" sz="3200" b="0" dirty="0">
                <a:solidFill>
                  <a:schemeClr val="accent2"/>
                </a:solidFill>
              </a:rPr>
              <a:t> Discovery service </a:t>
            </a:r>
            <a:r>
              <a:rPr lang="en-SG" sz="3200" b="0" dirty="0">
                <a:solidFill>
                  <a:schemeClr val="accent2"/>
                </a:solidFill>
                <a:hlinkClick r:id="rId9">
                  <a:extLst>
                    <a:ext uri="{A12FA001-AC4F-418D-AE19-62706E023703}">
                      <ahyp:hlinkClr xmlns:ahyp="http://schemas.microsoft.com/office/drawing/2018/hyperlinkcolor" val="tx"/>
                    </a:ext>
                  </a:extLst>
                </a:hlinkClick>
              </a:rPr>
              <a:t>https://www.ibm.com/cloud/garage/architectures/cognitiveDiscoveryDomain/overview</a:t>
            </a:r>
            <a:endParaRPr lang="en-SG" sz="3200" b="0" dirty="0">
              <a:solidFill>
                <a:schemeClr val="accent2"/>
              </a:solidFill>
            </a:endParaRPr>
          </a:p>
          <a:p>
            <a:r>
              <a:rPr lang="en-SG" sz="3200" b="0" dirty="0">
                <a:solidFill>
                  <a:schemeClr val="accent2"/>
                </a:solidFill>
              </a:rPr>
              <a:t>IBM Watson</a:t>
            </a:r>
            <a:r>
              <a:rPr lang="en-SG" sz="3200" baseline="30000" dirty="0">
                <a:solidFill>
                  <a:schemeClr val="accent2"/>
                </a:solidFill>
              </a:rPr>
              <a:t>®</a:t>
            </a:r>
            <a:r>
              <a:rPr lang="en-SG" sz="3200" b="0" dirty="0">
                <a:solidFill>
                  <a:schemeClr val="accent2"/>
                </a:solidFill>
              </a:rPr>
              <a:t> Assistant </a:t>
            </a:r>
            <a:r>
              <a:rPr lang="en-SG" sz="3200" b="0" dirty="0">
                <a:solidFill>
                  <a:schemeClr val="accent2"/>
                </a:solidFill>
                <a:hlinkClick r:id="rId10">
                  <a:extLst>
                    <a:ext uri="{A12FA001-AC4F-418D-AE19-62706E023703}">
                      <ahyp:hlinkClr xmlns:ahyp="http://schemas.microsoft.com/office/drawing/2018/hyperlinkcolor" val="tx"/>
                    </a:ext>
                  </a:extLst>
                </a:hlinkClick>
              </a:rPr>
              <a:t>https://www.ibm.com/cloud/watson-assistant/</a:t>
            </a:r>
            <a:endParaRPr lang="en-SG" sz="3200" b="0" dirty="0">
              <a:solidFill>
                <a:schemeClr val="accent2"/>
              </a:solidFill>
            </a:endParaRPr>
          </a:p>
          <a:p>
            <a:r>
              <a:rPr lang="en-SG" sz="3200" b="0" dirty="0">
                <a:solidFill>
                  <a:schemeClr val="accent2"/>
                </a:solidFill>
              </a:rPr>
              <a:t>Google </a:t>
            </a:r>
            <a:r>
              <a:rPr lang="en-SG" sz="3200" b="0" dirty="0" err="1">
                <a:solidFill>
                  <a:schemeClr val="accent2"/>
                </a:solidFill>
              </a:rPr>
              <a:t>Dialogflow</a:t>
            </a:r>
            <a:r>
              <a:rPr lang="en-SG" sz="3200" b="0" dirty="0">
                <a:solidFill>
                  <a:schemeClr val="accent2"/>
                </a:solidFill>
              </a:rPr>
              <a:t> </a:t>
            </a:r>
            <a:r>
              <a:rPr lang="en-SG" sz="3200" b="0" dirty="0">
                <a:solidFill>
                  <a:schemeClr val="accent2"/>
                </a:solidFill>
                <a:hlinkClick r:id="rId11">
                  <a:extLst>
                    <a:ext uri="{A12FA001-AC4F-418D-AE19-62706E023703}">
                      <ahyp:hlinkClr xmlns:ahyp="http://schemas.microsoft.com/office/drawing/2018/hyperlinkcolor" val="tx"/>
                    </a:ext>
                  </a:extLst>
                </a:hlinkClick>
              </a:rPr>
              <a:t>https://dialogflow.com/</a:t>
            </a:r>
            <a:endParaRPr lang="en-SG" sz="3200" b="0" dirty="0">
              <a:solidFill>
                <a:schemeClr val="accent2"/>
              </a:solidFill>
            </a:endParaRPr>
          </a:p>
          <a:p>
            <a:r>
              <a:rPr lang="en-GB" sz="3200" b="0" dirty="0" err="1">
                <a:solidFill>
                  <a:schemeClr val="accent2"/>
                </a:solidFill>
              </a:rPr>
              <a:t>MyCroft</a:t>
            </a:r>
            <a:r>
              <a:rPr lang="en-GB" sz="3200" b="0" dirty="0">
                <a:solidFill>
                  <a:schemeClr val="accent2"/>
                </a:solidFill>
              </a:rPr>
              <a:t> </a:t>
            </a:r>
            <a:r>
              <a:rPr lang="en-GB" sz="3200" b="0" dirty="0">
                <a:solidFill>
                  <a:schemeClr val="accent2"/>
                </a:solidFill>
                <a:hlinkClick r:id="rId12">
                  <a:extLst>
                    <a:ext uri="{A12FA001-AC4F-418D-AE19-62706E023703}">
                      <ahyp:hlinkClr xmlns:ahyp="http://schemas.microsoft.com/office/drawing/2018/hyperlinkcolor" val="tx"/>
                    </a:ext>
                  </a:extLst>
                </a:hlinkClick>
              </a:rPr>
              <a:t>https://mycroft.ai/</a:t>
            </a:r>
            <a:endParaRPr lang="en-GB" sz="3200" b="0" dirty="0">
              <a:solidFill>
                <a:schemeClr val="accent2"/>
              </a:solidFill>
            </a:endParaRPr>
          </a:p>
          <a:p>
            <a:pPr marL="0" indent="0">
              <a:buNone/>
            </a:pPr>
            <a:endParaRPr lang="en-SG" sz="3200" dirty="0">
              <a:solidFill>
                <a:schemeClr val="accent2"/>
              </a:solidFill>
            </a:endParaRPr>
          </a:p>
          <a:p>
            <a:pPr marL="0" indent="0">
              <a:buNone/>
            </a:pPr>
            <a:r>
              <a:rPr lang="en-SG" sz="3200" dirty="0">
                <a:solidFill>
                  <a:schemeClr val="accent2"/>
                </a:solidFill>
              </a:rPr>
              <a:t>Past student project references: </a:t>
            </a:r>
            <a:r>
              <a:rPr lang="en-GB" sz="3200" dirty="0">
                <a:solidFill>
                  <a:schemeClr val="accent2"/>
                </a:solidFill>
                <a:hlinkClick r:id="rId13">
                  <a:extLst>
                    <a:ext uri="{A12FA001-AC4F-418D-AE19-62706E023703}">
                      <ahyp:hlinkClr xmlns:ahyp="http://schemas.microsoft.com/office/drawing/2018/hyperlinkcolor" val="tx"/>
                    </a:ext>
                  </a:extLst>
                </a:hlinkClick>
              </a:rPr>
              <a:t>https://github.com/IRS-PM</a:t>
            </a:r>
            <a:endParaRPr lang="en-SG" sz="3200" dirty="0">
              <a:solidFill>
                <a:schemeClr val="accent2"/>
              </a:solidFill>
            </a:endParaRPr>
          </a:p>
        </p:txBody>
      </p:sp>
      <p:sp>
        <p:nvSpPr>
          <p:cNvPr id="4" name="Footer Placeholder 3"/>
          <p:cNvSpPr>
            <a:spLocks noGrp="1"/>
          </p:cNvSpPr>
          <p:nvPr>
            <p:ph type="ftr" sz="quarter" idx="15"/>
          </p:nvPr>
        </p:nvSpPr>
        <p:spPr/>
        <p:txBody>
          <a:bodyPr/>
          <a:lstStyle/>
          <a:p>
            <a:pPr algn="l"/>
            <a:r>
              <a:rPr lang="en-SG" sz="1000" dirty="0"/>
              <a:t>© 2019 National University of Singapore. All Rights Reserved</a:t>
            </a:r>
            <a:endParaRPr lang="en-SG" dirty="0"/>
          </a:p>
        </p:txBody>
      </p:sp>
      <p:sp>
        <p:nvSpPr>
          <p:cNvPr id="5" name="Slide Number Placeholder 4"/>
          <p:cNvSpPr>
            <a:spLocks noGrp="1"/>
          </p:cNvSpPr>
          <p:nvPr>
            <p:ph type="sldNum" sz="quarter" idx="16"/>
          </p:nvPr>
        </p:nvSpPr>
        <p:spPr/>
        <p:txBody>
          <a:bodyPr/>
          <a:lstStyle/>
          <a:p>
            <a:fld id="{2F63C605-4FC6-46DE-BC90-871762EA3F52}" type="slidenum">
              <a:rPr lang="en-SG" smtClean="0"/>
              <a:pPr/>
              <a:t>9</a:t>
            </a:fld>
            <a:endParaRPr lang="en-SG" dirty="0"/>
          </a:p>
        </p:txBody>
      </p:sp>
      <p:sp>
        <p:nvSpPr>
          <p:cNvPr id="13" name="Title 2"/>
          <p:cNvSpPr>
            <a:spLocks noGrp="1"/>
          </p:cNvSpPr>
          <p:nvPr>
            <p:ph type="title"/>
          </p:nvPr>
        </p:nvSpPr>
        <p:spPr>
          <a:xfrm>
            <a:off x="838203" y="250833"/>
            <a:ext cx="8800551" cy="545561"/>
          </a:xfrm>
        </p:spPr>
        <p:txBody>
          <a:bodyPr>
            <a:noAutofit/>
          </a:bodyPr>
          <a:lstStyle/>
          <a:p>
            <a:pPr>
              <a:lnSpc>
                <a:spcPct val="130000"/>
              </a:lnSpc>
            </a:pPr>
            <a:r>
              <a:rPr lang="en-SG" dirty="0"/>
              <a:t>Practice Module : MVP Project</a:t>
            </a:r>
            <a:endParaRPr lang="en-SG" cap="all" dirty="0"/>
          </a:p>
        </p:txBody>
      </p:sp>
      <p:sp>
        <p:nvSpPr>
          <p:cNvPr id="14" name="Content Placeholder 2"/>
          <p:cNvSpPr txBox="1">
            <a:spLocks/>
          </p:cNvSpPr>
          <p:nvPr/>
        </p:nvSpPr>
        <p:spPr>
          <a:xfrm>
            <a:off x="838200" y="1182207"/>
            <a:ext cx="11067854" cy="5675797"/>
          </a:xfrm>
          <a:prstGeom prst="rect">
            <a:avLst/>
          </a:prstGeom>
        </p:spPr>
        <p:txBody>
          <a:bodyPr vert="horz" lIns="91440" tIns="45720" rIns="91440" bIns="45720" rtlCol="0">
            <a:normAutofit/>
          </a:bodyPr>
          <a:lstStyle>
            <a:lvl1pPr marL="357179" indent="-357179" algn="l" defTabSz="914377" rtl="0" eaLnBrk="1" latinLnBrk="0" hangingPunct="1">
              <a:lnSpc>
                <a:spcPct val="120000"/>
              </a:lnSpc>
              <a:spcBef>
                <a:spcPts val="1000"/>
              </a:spcBef>
              <a:buFont typeface="Arial" panose="020B0604020202020204" pitchFamily="34" charset="0"/>
              <a:buChar char="•"/>
              <a:defRPr sz="2800" b="1" kern="1200">
                <a:solidFill>
                  <a:srgbClr val="F58220"/>
                </a:solidFill>
                <a:latin typeface="+mj-lt"/>
                <a:ea typeface="+mn-ea"/>
                <a:cs typeface="Arial" panose="020B0604020202020204" pitchFamily="34" charset="0"/>
              </a:defRPr>
            </a:lvl1pPr>
            <a:lvl2pPr marL="804843" indent="-447663" algn="l" defTabSz="914377" rtl="0" eaLnBrk="1" latinLnBrk="0" hangingPunct="1">
              <a:lnSpc>
                <a:spcPct val="120000"/>
              </a:lnSpc>
              <a:spcBef>
                <a:spcPts val="500"/>
              </a:spcBef>
              <a:buFont typeface="Arial" panose="020B0604020202020204" pitchFamily="34" charset="0"/>
              <a:buChar char="•"/>
              <a:defRPr sz="2400" kern="1200">
                <a:solidFill>
                  <a:schemeClr val="tx1">
                    <a:lumMod val="75000"/>
                    <a:lumOff val="25000"/>
                  </a:schemeClr>
                </a:solidFill>
                <a:latin typeface="+mj-lt"/>
                <a:ea typeface="+mn-ea"/>
                <a:cs typeface="Arial" panose="020B0604020202020204" pitchFamily="34" charset="0"/>
              </a:defRPr>
            </a:lvl2pPr>
            <a:lvl3pPr marL="1163610" indent="-358766" algn="l" defTabSz="914377" rtl="0" eaLnBrk="1" latinLnBrk="0" hangingPunct="1">
              <a:lnSpc>
                <a:spcPct val="120000"/>
              </a:lnSpc>
              <a:spcBef>
                <a:spcPts val="500"/>
              </a:spcBef>
              <a:buFont typeface="Arial" panose="020B0604020202020204" pitchFamily="34" charset="0"/>
              <a:buChar char="•"/>
              <a:defRPr sz="2000" kern="1200">
                <a:solidFill>
                  <a:schemeClr val="tx1">
                    <a:lumMod val="75000"/>
                    <a:lumOff val="25000"/>
                  </a:schemeClr>
                </a:solidFill>
                <a:latin typeface="+mj-lt"/>
                <a:ea typeface="+mn-ea"/>
                <a:cs typeface="Arial" panose="020B0604020202020204" pitchFamily="34" charset="0"/>
              </a:defRPr>
            </a:lvl3pPr>
            <a:lvl4pPr marL="1520787" indent="-357179" algn="l" defTabSz="914377" rtl="0" eaLnBrk="1" latinLnBrk="0" hangingPunct="1">
              <a:lnSpc>
                <a:spcPct val="120000"/>
              </a:lnSpc>
              <a:spcBef>
                <a:spcPts val="500"/>
              </a:spcBef>
              <a:buFont typeface="Arial" panose="020B0604020202020204" pitchFamily="34" charset="0"/>
              <a:buChar char="─"/>
              <a:defRPr sz="1800" kern="1200">
                <a:solidFill>
                  <a:schemeClr val="tx1">
                    <a:lumMod val="75000"/>
                    <a:lumOff val="25000"/>
                  </a:schemeClr>
                </a:solidFill>
                <a:latin typeface="+mj-lt"/>
                <a:ea typeface="+mn-ea"/>
                <a:cs typeface="Arial" panose="020B0604020202020204" pitchFamily="34" charset="0"/>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Arial" panose="020B0604020202020204" pitchFamily="34" charset="0"/>
                <a:ea typeface="+mn-ea"/>
                <a:cs typeface="Arial" panose="020B0604020202020204" pitchFamily="34"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SG" dirty="0">
                <a:solidFill>
                  <a:schemeClr val="accent4"/>
                </a:solidFill>
              </a:rPr>
              <a:t>[ Group Project ] </a:t>
            </a:r>
            <a:r>
              <a:rPr lang="en-SG" dirty="0">
                <a:solidFill>
                  <a:schemeClr val="accent2"/>
                </a:solidFill>
              </a:rPr>
              <a:t>What are some project ideas?</a:t>
            </a:r>
            <a:r>
              <a:rPr lang="en-SG" dirty="0"/>
              <a:t> </a:t>
            </a:r>
          </a:p>
        </p:txBody>
      </p:sp>
    </p:spTree>
    <p:extLst>
      <p:ext uri="{BB962C8B-B14F-4D97-AF65-F5344CB8AC3E}">
        <p14:creationId xmlns:p14="http://schemas.microsoft.com/office/powerpoint/2010/main" val="1279401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fade">
                                      <p:cBhvr>
                                        <p:cTn id="7" dur="1000"/>
                                        <p:tgtEl>
                                          <p:spTgt spid="14">
                                            <p:txEl>
                                              <p:pRg st="0" end="0"/>
                                            </p:txEl>
                                          </p:spTgt>
                                        </p:tgtEl>
                                      </p:cBhvr>
                                    </p:animEffect>
                                    <p:anim calcmode="lin" valueType="num">
                                      <p:cBhvr>
                                        <p:cTn id="8" dur="1000" fill="hold"/>
                                        <p:tgtEl>
                                          <p:spTgt spid="1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4">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fade">
                                      <p:cBhvr>
                                        <p:cTn id="13" dur="1000"/>
                                        <p:tgtEl>
                                          <p:spTgt spid="3">
                                            <p:txEl>
                                              <p:pRg st="0" end="0"/>
                                            </p:txEl>
                                          </p:spTgt>
                                        </p:tgtEl>
                                      </p:cBhvr>
                                    </p:animEffect>
                                    <p:anim calcmode="lin" valueType="num">
                                      <p:cBhvr>
                                        <p:cTn id="14"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grpId="0" nodeType="after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fade">
                                      <p:cBhvr>
                                        <p:cTn id="19" dur="1000"/>
                                        <p:tgtEl>
                                          <p:spTgt spid="3">
                                            <p:txEl>
                                              <p:pRg st="1" end="1"/>
                                            </p:txEl>
                                          </p:spTgt>
                                        </p:tgtEl>
                                      </p:cBhvr>
                                    </p:animEffect>
                                    <p:anim calcmode="lin" valueType="num">
                                      <p:cBhvr>
                                        <p:cTn id="20"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grpId="0" nodeType="after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Effect transition="in" filter="fade">
                                      <p:cBhvr>
                                        <p:cTn id="25" dur="1000"/>
                                        <p:tgtEl>
                                          <p:spTgt spid="3">
                                            <p:txEl>
                                              <p:pRg st="2" end="2"/>
                                            </p:txEl>
                                          </p:spTgt>
                                        </p:tgtEl>
                                      </p:cBhvr>
                                    </p:animEffect>
                                    <p:anim calcmode="lin" valueType="num">
                                      <p:cBhvr>
                                        <p:cTn id="26"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7"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par>
                          <p:cTn id="28" fill="hold">
                            <p:stCondLst>
                              <p:cond delay="4000"/>
                            </p:stCondLst>
                            <p:childTnLst>
                              <p:par>
                                <p:cTn id="29" presetID="42" presetClass="entr" presetSubtype="0" fill="hold" grpId="0" nodeType="after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animEffect transition="in" filter="fade">
                                      <p:cBhvr>
                                        <p:cTn id="31" dur="1000"/>
                                        <p:tgtEl>
                                          <p:spTgt spid="3">
                                            <p:txEl>
                                              <p:pRg st="3" end="3"/>
                                            </p:txEl>
                                          </p:spTgt>
                                        </p:tgtEl>
                                      </p:cBhvr>
                                    </p:animEffect>
                                    <p:anim calcmode="lin" valueType="num">
                                      <p:cBhvr>
                                        <p:cTn id="32"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3"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par>
                          <p:cTn id="34" fill="hold">
                            <p:stCondLst>
                              <p:cond delay="5000"/>
                            </p:stCondLst>
                            <p:childTnLst>
                              <p:par>
                                <p:cTn id="35" presetID="42" presetClass="entr" presetSubtype="0" fill="hold" grpId="0" nodeType="afterEffect">
                                  <p:stCondLst>
                                    <p:cond delay="0"/>
                                  </p:stCondLst>
                                  <p:childTnLst>
                                    <p:set>
                                      <p:cBhvr>
                                        <p:cTn id="36" dur="1" fill="hold">
                                          <p:stCondLst>
                                            <p:cond delay="0"/>
                                          </p:stCondLst>
                                        </p:cTn>
                                        <p:tgtEl>
                                          <p:spTgt spid="3">
                                            <p:txEl>
                                              <p:pRg st="4" end="4"/>
                                            </p:txEl>
                                          </p:spTgt>
                                        </p:tgtEl>
                                        <p:attrNameLst>
                                          <p:attrName>style.visibility</p:attrName>
                                        </p:attrNameLst>
                                      </p:cBhvr>
                                      <p:to>
                                        <p:strVal val="visible"/>
                                      </p:to>
                                    </p:set>
                                    <p:animEffect transition="in" filter="fade">
                                      <p:cBhvr>
                                        <p:cTn id="37" dur="1000"/>
                                        <p:tgtEl>
                                          <p:spTgt spid="3">
                                            <p:txEl>
                                              <p:pRg st="4" end="4"/>
                                            </p:txEl>
                                          </p:spTgt>
                                        </p:tgtEl>
                                      </p:cBhvr>
                                    </p:animEffect>
                                    <p:anim calcmode="lin" valueType="num">
                                      <p:cBhvr>
                                        <p:cTn id="38"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9"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par>
                          <p:cTn id="40" fill="hold">
                            <p:stCondLst>
                              <p:cond delay="6000"/>
                            </p:stCondLst>
                            <p:childTnLst>
                              <p:par>
                                <p:cTn id="41" presetID="42" presetClass="entr" presetSubtype="0" fill="hold" grpId="0" nodeType="afterEffect">
                                  <p:stCondLst>
                                    <p:cond delay="0"/>
                                  </p:stCondLst>
                                  <p:childTnLst>
                                    <p:set>
                                      <p:cBhvr>
                                        <p:cTn id="42" dur="1" fill="hold">
                                          <p:stCondLst>
                                            <p:cond delay="0"/>
                                          </p:stCondLst>
                                        </p:cTn>
                                        <p:tgtEl>
                                          <p:spTgt spid="3">
                                            <p:txEl>
                                              <p:pRg st="5" end="5"/>
                                            </p:txEl>
                                          </p:spTgt>
                                        </p:tgtEl>
                                        <p:attrNameLst>
                                          <p:attrName>style.visibility</p:attrName>
                                        </p:attrNameLst>
                                      </p:cBhvr>
                                      <p:to>
                                        <p:strVal val="visible"/>
                                      </p:to>
                                    </p:set>
                                    <p:animEffect transition="in" filter="fade">
                                      <p:cBhvr>
                                        <p:cTn id="43" dur="1000"/>
                                        <p:tgtEl>
                                          <p:spTgt spid="3">
                                            <p:txEl>
                                              <p:pRg st="5" end="5"/>
                                            </p:txEl>
                                          </p:spTgt>
                                        </p:tgtEl>
                                      </p:cBhvr>
                                    </p:animEffect>
                                    <p:anim calcmode="lin" valueType="num">
                                      <p:cBhvr>
                                        <p:cTn id="44"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5"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par>
                          <p:cTn id="46" fill="hold">
                            <p:stCondLst>
                              <p:cond delay="7000"/>
                            </p:stCondLst>
                            <p:childTnLst>
                              <p:par>
                                <p:cTn id="47" presetID="42" presetClass="entr" presetSubtype="0" fill="hold" grpId="0" nodeType="after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Effect transition="in" filter="fade">
                                      <p:cBhvr>
                                        <p:cTn id="49" dur="1000"/>
                                        <p:tgtEl>
                                          <p:spTgt spid="3">
                                            <p:txEl>
                                              <p:pRg st="6" end="6"/>
                                            </p:txEl>
                                          </p:spTgt>
                                        </p:tgtEl>
                                      </p:cBhvr>
                                    </p:animEffect>
                                    <p:anim calcmode="lin" valueType="num">
                                      <p:cBhvr>
                                        <p:cTn id="50"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51"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par>
                          <p:cTn id="52" fill="hold">
                            <p:stCondLst>
                              <p:cond delay="8000"/>
                            </p:stCondLst>
                            <p:childTnLst>
                              <p:par>
                                <p:cTn id="53" presetID="42" presetClass="entr" presetSubtype="0" fill="hold" grpId="0" nodeType="afterEffect">
                                  <p:stCondLst>
                                    <p:cond delay="0"/>
                                  </p:stCondLst>
                                  <p:childTnLst>
                                    <p:set>
                                      <p:cBhvr>
                                        <p:cTn id="54" dur="1" fill="hold">
                                          <p:stCondLst>
                                            <p:cond delay="0"/>
                                          </p:stCondLst>
                                        </p:cTn>
                                        <p:tgtEl>
                                          <p:spTgt spid="3">
                                            <p:txEl>
                                              <p:pRg st="7" end="7"/>
                                            </p:txEl>
                                          </p:spTgt>
                                        </p:tgtEl>
                                        <p:attrNameLst>
                                          <p:attrName>style.visibility</p:attrName>
                                        </p:attrNameLst>
                                      </p:cBhvr>
                                      <p:to>
                                        <p:strVal val="visible"/>
                                      </p:to>
                                    </p:set>
                                    <p:animEffect transition="in" filter="fade">
                                      <p:cBhvr>
                                        <p:cTn id="55" dur="1000"/>
                                        <p:tgtEl>
                                          <p:spTgt spid="3">
                                            <p:txEl>
                                              <p:pRg st="7" end="7"/>
                                            </p:txEl>
                                          </p:spTgt>
                                        </p:tgtEl>
                                      </p:cBhvr>
                                    </p:animEffect>
                                    <p:anim calcmode="lin" valueType="num">
                                      <p:cBhvr>
                                        <p:cTn id="56"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57"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par>
                          <p:cTn id="58" fill="hold">
                            <p:stCondLst>
                              <p:cond delay="9000"/>
                            </p:stCondLst>
                            <p:childTnLst>
                              <p:par>
                                <p:cTn id="59" presetID="42" presetClass="entr" presetSubtype="0" fill="hold" grpId="0" nodeType="afterEffect">
                                  <p:stCondLst>
                                    <p:cond delay="0"/>
                                  </p:stCondLst>
                                  <p:childTnLst>
                                    <p:set>
                                      <p:cBhvr>
                                        <p:cTn id="60" dur="1" fill="hold">
                                          <p:stCondLst>
                                            <p:cond delay="0"/>
                                          </p:stCondLst>
                                        </p:cTn>
                                        <p:tgtEl>
                                          <p:spTgt spid="3">
                                            <p:txEl>
                                              <p:pRg st="8" end="8"/>
                                            </p:txEl>
                                          </p:spTgt>
                                        </p:tgtEl>
                                        <p:attrNameLst>
                                          <p:attrName>style.visibility</p:attrName>
                                        </p:attrNameLst>
                                      </p:cBhvr>
                                      <p:to>
                                        <p:strVal val="visible"/>
                                      </p:to>
                                    </p:set>
                                    <p:animEffect transition="in" filter="fade">
                                      <p:cBhvr>
                                        <p:cTn id="61" dur="1000"/>
                                        <p:tgtEl>
                                          <p:spTgt spid="3">
                                            <p:txEl>
                                              <p:pRg st="8" end="8"/>
                                            </p:txEl>
                                          </p:spTgt>
                                        </p:tgtEl>
                                      </p:cBhvr>
                                    </p:animEffect>
                                    <p:anim calcmode="lin" valueType="num">
                                      <p:cBhvr>
                                        <p:cTn id="62"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63" dur="10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par>
                          <p:cTn id="64" fill="hold">
                            <p:stCondLst>
                              <p:cond delay="10000"/>
                            </p:stCondLst>
                            <p:childTnLst>
                              <p:par>
                                <p:cTn id="65" presetID="42" presetClass="entr" presetSubtype="0" fill="hold" grpId="0" nodeType="afterEffect">
                                  <p:stCondLst>
                                    <p:cond delay="0"/>
                                  </p:stCondLst>
                                  <p:childTnLst>
                                    <p:set>
                                      <p:cBhvr>
                                        <p:cTn id="66" dur="1" fill="hold">
                                          <p:stCondLst>
                                            <p:cond delay="0"/>
                                          </p:stCondLst>
                                        </p:cTn>
                                        <p:tgtEl>
                                          <p:spTgt spid="3">
                                            <p:txEl>
                                              <p:pRg st="9" end="9"/>
                                            </p:txEl>
                                          </p:spTgt>
                                        </p:tgtEl>
                                        <p:attrNameLst>
                                          <p:attrName>style.visibility</p:attrName>
                                        </p:attrNameLst>
                                      </p:cBhvr>
                                      <p:to>
                                        <p:strVal val="visible"/>
                                      </p:to>
                                    </p:set>
                                    <p:animEffect transition="in" filter="fade">
                                      <p:cBhvr>
                                        <p:cTn id="67" dur="1000"/>
                                        <p:tgtEl>
                                          <p:spTgt spid="3">
                                            <p:txEl>
                                              <p:pRg st="9" end="9"/>
                                            </p:txEl>
                                          </p:spTgt>
                                        </p:tgtEl>
                                      </p:cBhvr>
                                    </p:animEffect>
                                    <p:anim calcmode="lin" valueType="num">
                                      <p:cBhvr>
                                        <p:cTn id="68" dur="1000" fill="hold"/>
                                        <p:tgtEl>
                                          <p:spTgt spid="3">
                                            <p:txEl>
                                              <p:pRg st="9" end="9"/>
                                            </p:txEl>
                                          </p:spTgt>
                                        </p:tgtEl>
                                        <p:attrNameLst>
                                          <p:attrName>ppt_x</p:attrName>
                                        </p:attrNameLst>
                                      </p:cBhvr>
                                      <p:tavLst>
                                        <p:tav tm="0">
                                          <p:val>
                                            <p:strVal val="#ppt_x"/>
                                          </p:val>
                                        </p:tav>
                                        <p:tav tm="100000">
                                          <p:val>
                                            <p:strVal val="#ppt_x"/>
                                          </p:val>
                                        </p:tav>
                                      </p:tavLst>
                                    </p:anim>
                                    <p:anim calcmode="lin" valueType="num">
                                      <p:cBhvr>
                                        <p:cTn id="69" dur="1000" fill="hold"/>
                                        <p:tgtEl>
                                          <p:spTgt spid="3">
                                            <p:txEl>
                                              <p:pRg st="9" end="9"/>
                                            </p:txEl>
                                          </p:spTgt>
                                        </p:tgtEl>
                                        <p:attrNameLst>
                                          <p:attrName>ppt_y</p:attrName>
                                        </p:attrNameLst>
                                      </p:cBhvr>
                                      <p:tavLst>
                                        <p:tav tm="0">
                                          <p:val>
                                            <p:strVal val="#ppt_y+.1"/>
                                          </p:val>
                                        </p:tav>
                                        <p:tav tm="100000">
                                          <p:val>
                                            <p:strVal val="#ppt_y"/>
                                          </p:val>
                                        </p:tav>
                                      </p:tavLst>
                                    </p:anim>
                                  </p:childTnLst>
                                </p:cTn>
                              </p:par>
                            </p:childTnLst>
                          </p:cTn>
                        </p:par>
                        <p:par>
                          <p:cTn id="70" fill="hold">
                            <p:stCondLst>
                              <p:cond delay="11000"/>
                            </p:stCondLst>
                            <p:childTnLst>
                              <p:par>
                                <p:cTn id="71" presetID="42" presetClass="entr" presetSubtype="0" fill="hold" grpId="0" nodeType="afterEffect">
                                  <p:stCondLst>
                                    <p:cond delay="0"/>
                                  </p:stCondLst>
                                  <p:childTnLst>
                                    <p:set>
                                      <p:cBhvr>
                                        <p:cTn id="72" dur="1" fill="hold">
                                          <p:stCondLst>
                                            <p:cond delay="0"/>
                                          </p:stCondLst>
                                        </p:cTn>
                                        <p:tgtEl>
                                          <p:spTgt spid="3">
                                            <p:txEl>
                                              <p:pRg st="11" end="11"/>
                                            </p:txEl>
                                          </p:spTgt>
                                        </p:tgtEl>
                                        <p:attrNameLst>
                                          <p:attrName>style.visibility</p:attrName>
                                        </p:attrNameLst>
                                      </p:cBhvr>
                                      <p:to>
                                        <p:strVal val="visible"/>
                                      </p:to>
                                    </p:set>
                                    <p:animEffect transition="in" filter="fade">
                                      <p:cBhvr>
                                        <p:cTn id="73" dur="1000"/>
                                        <p:tgtEl>
                                          <p:spTgt spid="3">
                                            <p:txEl>
                                              <p:pRg st="11" end="11"/>
                                            </p:txEl>
                                          </p:spTgt>
                                        </p:tgtEl>
                                      </p:cBhvr>
                                    </p:animEffect>
                                    <p:anim calcmode="lin" valueType="num">
                                      <p:cBhvr>
                                        <p:cTn id="74" dur="1000" fill="hold"/>
                                        <p:tgtEl>
                                          <p:spTgt spid="3">
                                            <p:txEl>
                                              <p:pRg st="11" end="11"/>
                                            </p:txEl>
                                          </p:spTgt>
                                        </p:tgtEl>
                                        <p:attrNameLst>
                                          <p:attrName>ppt_x</p:attrName>
                                        </p:attrNameLst>
                                      </p:cBhvr>
                                      <p:tavLst>
                                        <p:tav tm="0">
                                          <p:val>
                                            <p:strVal val="#ppt_x"/>
                                          </p:val>
                                        </p:tav>
                                        <p:tav tm="100000">
                                          <p:val>
                                            <p:strVal val="#ppt_x"/>
                                          </p:val>
                                        </p:tav>
                                      </p:tavLst>
                                    </p:anim>
                                    <p:anim calcmode="lin" valueType="num">
                                      <p:cBhvr>
                                        <p:cTn id="75" dur="1000" fill="hold"/>
                                        <p:tgtEl>
                                          <p:spTgt spid="3">
                                            <p:txEl>
                                              <p:pRg st="11" end="1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tags/tag1.xml><?xml version="1.0" encoding="utf-8"?>
<p:tagLst xmlns:a="http://schemas.openxmlformats.org/drawingml/2006/main" xmlns:r="http://schemas.openxmlformats.org/officeDocument/2006/relationships" xmlns:p="http://schemas.openxmlformats.org/presentationml/2006/main">
  <p:tag name="AUTOFOOTER" val="No"/>
</p:tagLst>
</file>

<file path=ppt/theme/theme1.xml><?xml version="1.0" encoding="utf-8"?>
<a:theme xmlns:a="http://schemas.openxmlformats.org/drawingml/2006/main" name="Theme1">
  <a:themeElements>
    <a:clrScheme name="Office">
      <a:dk1>
        <a:sysClr val="windowText" lastClr="000000"/>
      </a:dk1>
      <a:lt1>
        <a:sysClr val="window" lastClr="FFFFFF"/>
      </a:lt1>
      <a:dk2>
        <a:srgbClr val="44546A"/>
      </a:dk2>
      <a:lt2>
        <a:srgbClr val="E7E6E6"/>
      </a:lt2>
      <a:accent1>
        <a:srgbClr val="173F7E"/>
      </a:accent1>
      <a:accent2>
        <a:srgbClr val="F58220"/>
      </a:accent2>
      <a:accent3>
        <a:srgbClr val="404040"/>
      </a:accent3>
      <a:accent4>
        <a:srgbClr val="33BBBC"/>
      </a:accent4>
      <a:accent5>
        <a:srgbClr val="7F7F7F"/>
      </a:accent5>
      <a:accent6>
        <a:srgbClr val="FFFFFF"/>
      </a:accent6>
      <a:hlink>
        <a:srgbClr val="173F7E"/>
      </a:hlink>
      <a:folHlink>
        <a:srgbClr val="7F7F7F"/>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defRPr dirty="0" err="1" smtClean="0">
            <a:solidFill>
              <a:schemeClr val="tx1">
                <a:lumMod val="75000"/>
                <a:lumOff val="25000"/>
              </a:schemeClr>
            </a:solidFill>
          </a:defRPr>
        </a:defPPr>
      </a:lstStyle>
    </a:txDef>
  </a:objectDefaults>
  <a:extraClrSchemeLst/>
  <a:extLst>
    <a:ext uri="{05A4C25C-085E-4340-85A3-A5531E510DB2}">
      <thm15:themeFamily xmlns:thm15="http://schemas.microsoft.com/office/thememl/2012/main" name="Theme1" id="{91B66467-7EFC-4B58-A0EB-3450E8B960CD}" vid="{B85C76FD-7EC2-4663-96A4-3E9E85EF7C1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8931</TotalTime>
  <Words>5322</Words>
  <Application>Microsoft Office PowerPoint</Application>
  <PresentationFormat>Widescreen</PresentationFormat>
  <Paragraphs>256</Paragraphs>
  <Slides>29</Slides>
  <Notes>12</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29</vt:i4>
      </vt:variant>
    </vt:vector>
  </HeadingPairs>
  <TitlesOfParts>
    <vt:vector size="37" baseType="lpstr">
      <vt:lpstr>宋体</vt:lpstr>
      <vt:lpstr>Arial</vt:lpstr>
      <vt:lpstr>Calibri</vt:lpstr>
      <vt:lpstr>Century Gothic</vt:lpstr>
      <vt:lpstr>Times New Roman</vt:lpstr>
      <vt:lpstr>Wingdings</vt:lpstr>
      <vt:lpstr>Theme1</vt:lpstr>
      <vt:lpstr>Document</vt:lpstr>
      <vt:lpstr>PowerPoint Presentation</vt:lpstr>
      <vt:lpstr>Practice Module : Learning Outcomes</vt:lpstr>
      <vt:lpstr>Practice Module : Components</vt:lpstr>
      <vt:lpstr>Practice Module : Exam</vt:lpstr>
      <vt:lpstr>Practice Module : In-class assessment(s) &amp; workshop(s)</vt:lpstr>
      <vt:lpstr>Practice Module : MVP Project</vt:lpstr>
      <vt:lpstr>What are Cognitive Systems?</vt:lpstr>
      <vt:lpstr>Cognitive Systems Application Areas</vt:lpstr>
      <vt:lpstr>Practice Module : MVP Project</vt:lpstr>
      <vt:lpstr>Practice Module : MVP Project</vt:lpstr>
      <vt:lpstr>Practice Module : MVP Project</vt:lpstr>
      <vt:lpstr>Practice Module : MVP Project</vt:lpstr>
      <vt:lpstr>PowerPoint Presentation</vt:lpstr>
      <vt:lpstr>Practice Module : MVP Project</vt:lpstr>
      <vt:lpstr>Practice Module : MVP Project</vt:lpstr>
      <vt:lpstr>Practice Module : MVP Project</vt:lpstr>
      <vt:lpstr>[Education] Secondary School Proposer</vt:lpstr>
      <vt:lpstr>[Education] School Shuttle Scheduler</vt:lpstr>
      <vt:lpstr>[Health] Depression Screener</vt:lpstr>
      <vt:lpstr>[Health] Patient-Doctor Matcher</vt:lpstr>
      <vt:lpstr>[Manufacturing] Integrated Circuits Lot Disposition Recommender</vt:lpstr>
      <vt:lpstr>[Manufacturing] Integrated Circuits Lot-Oven Scheduling and Dispatch Optimizer</vt:lpstr>
      <vt:lpstr>[Health] Clinical Decision Support</vt:lpstr>
      <vt:lpstr>[Health] Meal Planner for Diabetics</vt:lpstr>
      <vt:lpstr>[Education] ISS Course Recommender</vt:lpstr>
      <vt:lpstr>[E-Commerce] Shipping and Packing Optimizer</vt:lpstr>
      <vt:lpstr>[FinTech] Merchant On-boarding</vt:lpstr>
      <vt:lpstr>[FinTech] Co-branded Petrol Credit Card</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zhan.gu@nus.edu.sg</dc:creator>
  <cp:lastModifiedBy>Gu Zhan</cp:lastModifiedBy>
  <cp:revision>1702</cp:revision>
  <cp:lastPrinted>2015-02-25T07:22:35Z</cp:lastPrinted>
  <dcterms:created xsi:type="dcterms:W3CDTF">2014-12-11T07:55:35Z</dcterms:created>
  <dcterms:modified xsi:type="dcterms:W3CDTF">2021-05-18T03:42:35Z</dcterms:modified>
</cp:coreProperties>
</file>